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 id="2147483681" r:id="rId4"/>
  </p:sldMasterIdLst>
  <p:notesMasterIdLst>
    <p:notesMasterId r:id="rId63"/>
  </p:notesMasterIdLst>
  <p:sldIdLst>
    <p:sldId id="256" r:id="rId5"/>
    <p:sldId id="257" r:id="rId6"/>
    <p:sldId id="258" r:id="rId7"/>
    <p:sldId id="259" r:id="rId8"/>
    <p:sldId id="260" r:id="rId9"/>
    <p:sldId id="261" r:id="rId10"/>
    <p:sldId id="262" r:id="rId11"/>
    <p:sldId id="263" r:id="rId12"/>
    <p:sldId id="265" r:id="rId13"/>
    <p:sldId id="264" r:id="rId14"/>
    <p:sldId id="314" r:id="rId15"/>
    <p:sldId id="285" r:id="rId16"/>
    <p:sldId id="286" r:id="rId17"/>
    <p:sldId id="287" r:id="rId18"/>
    <p:sldId id="288" r:id="rId19"/>
    <p:sldId id="289" r:id="rId20"/>
    <p:sldId id="290" r:id="rId21"/>
    <p:sldId id="291" r:id="rId22"/>
    <p:sldId id="292" r:id="rId23"/>
    <p:sldId id="293" r:id="rId24"/>
    <p:sldId id="294" r:id="rId25"/>
    <p:sldId id="295" r:id="rId26"/>
    <p:sldId id="266" r:id="rId27"/>
    <p:sldId id="267" r:id="rId28"/>
    <p:sldId id="268" r:id="rId29"/>
    <p:sldId id="269" r:id="rId30"/>
    <p:sldId id="270" r:id="rId31"/>
    <p:sldId id="271" r:id="rId32"/>
    <p:sldId id="273" r:id="rId33"/>
    <p:sldId id="272" r:id="rId34"/>
    <p:sldId id="274" r:id="rId35"/>
    <p:sldId id="275" r:id="rId36"/>
    <p:sldId id="276" r:id="rId37"/>
    <p:sldId id="277" r:id="rId38"/>
    <p:sldId id="278" r:id="rId39"/>
    <p:sldId id="279" r:id="rId40"/>
    <p:sldId id="280" r:id="rId41"/>
    <p:sldId id="281" r:id="rId42"/>
    <p:sldId id="282" r:id="rId43"/>
    <p:sldId id="283" r:id="rId44"/>
    <p:sldId id="315" r:id="rId45"/>
    <p:sldId id="312" r:id="rId46"/>
    <p:sldId id="308" r:id="rId47"/>
    <p:sldId id="310" r:id="rId48"/>
    <p:sldId id="311" r:id="rId49"/>
    <p:sldId id="284" r:id="rId50"/>
    <p:sldId id="296" r:id="rId51"/>
    <p:sldId id="297" r:id="rId52"/>
    <p:sldId id="298" r:id="rId53"/>
    <p:sldId id="299" r:id="rId54"/>
    <p:sldId id="300" r:id="rId55"/>
    <p:sldId id="301" r:id="rId56"/>
    <p:sldId id="303" r:id="rId57"/>
    <p:sldId id="302" r:id="rId58"/>
    <p:sldId id="304" r:id="rId59"/>
    <p:sldId id="305" r:id="rId60"/>
    <p:sldId id="306" r:id="rId61"/>
    <p:sldId id="307" r:id="rId62"/>
  </p:sldIdLst>
  <p:sldSz cx="9144000" cy="5143500" type="screen16x9"/>
  <p:notesSz cx="6858000" cy="9144000"/>
  <p:embeddedFontLst>
    <p:embeddedFont>
      <p:font typeface="Calibri" panose="020F0502020204030204" pitchFamily="34" charset="0"/>
      <p:regular r:id="rId64"/>
      <p:bold r:id="rId65"/>
      <p:italic r:id="rId66"/>
      <p:boldItalic r:id="rId67"/>
    </p:embeddedFont>
    <p:embeddedFont>
      <p:font typeface="Georgia" panose="02040502050405020303" pitchFamily="18" charset="0"/>
      <p:regular r:id="rId68"/>
      <p:bold r:id="rId69"/>
      <p:italic r:id="rId70"/>
      <p:boldItalic r:id="rId71"/>
    </p:embeddedFont>
    <p:embeddedFont>
      <p:font typeface="Verdana" panose="020B060403050404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3624"/>
  </p:normalViewPr>
  <p:slideViewPr>
    <p:cSldViewPr snapToGrid="0" snapToObjects="1">
      <p:cViewPr varScale="1">
        <p:scale>
          <a:sx n="138" d="100"/>
          <a:sy n="138" d="100"/>
        </p:scale>
        <p:origin x="640" y="1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33643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30200" algn="l" rtl="0">
              <a:spcBef>
                <a:spcPts val="300"/>
              </a:spcBef>
              <a:spcAft>
                <a:spcPts val="0"/>
              </a:spcAft>
              <a:buSzPts val="1600"/>
              <a:buChar char="–"/>
            </a:pPr>
            <a:r>
              <a:rPr lang="en-US" sz="1600" dirty="0"/>
              <a:t>Anti-Muslim stereotypes (violent, misogynist)</a:t>
            </a:r>
          </a:p>
          <a:p>
            <a:pPr marL="914400" lvl="1" indent="-330200" algn="l" rtl="0">
              <a:spcBef>
                <a:spcPts val="300"/>
              </a:spcBef>
              <a:spcAft>
                <a:spcPts val="0"/>
              </a:spcAft>
              <a:buSzPts val="1600"/>
              <a:buChar char="–"/>
            </a:pPr>
            <a:r>
              <a:rPr lang="en-US" sz="1600" dirty="0"/>
              <a:t>Perceptions of Muslim aggression toward the United States </a:t>
            </a:r>
          </a:p>
          <a:p>
            <a:pPr marL="914400" lvl="1" indent="-330200" algn="l" rtl="0">
              <a:spcBef>
                <a:spcPts val="300"/>
              </a:spcBef>
              <a:spcAft>
                <a:spcPts val="0"/>
              </a:spcAft>
              <a:buSzPts val="1600"/>
              <a:buChar char="–"/>
            </a:pPr>
            <a:r>
              <a:rPr lang="en-US" sz="1600" dirty="0"/>
              <a:t>Degree of Muslim dehumanization (less civilized) </a:t>
            </a:r>
          </a:p>
          <a:p>
            <a:pPr marL="914400" lvl="1" indent="-330200" algn="l" rtl="0">
              <a:spcBef>
                <a:spcPts val="300"/>
              </a:spcBef>
              <a:spcAft>
                <a:spcPts val="0"/>
              </a:spcAft>
              <a:buSzPts val="1600"/>
              <a:buChar char="–"/>
            </a:pPr>
            <a:r>
              <a:rPr lang="en-US" sz="1600" dirty="0"/>
              <a:t>Perceptions of Muslim collective blame (partially responsible for violence committed by another Muslim)</a:t>
            </a:r>
          </a:p>
          <a:p>
            <a:pPr marL="0" lvl="0" indent="0" algn="l" rtl="0">
              <a:spcBef>
                <a:spcPts val="0"/>
              </a:spcBef>
              <a:spcAft>
                <a:spcPts val="0"/>
              </a:spcAft>
              <a:buNone/>
            </a:pPr>
            <a:endParaRPr dirty="0"/>
          </a:p>
        </p:txBody>
      </p:sp>
      <p:sp>
        <p:nvSpPr>
          <p:cNvPr id="264" name="Google Shape;2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6b19d638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56b19d638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6b19d638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56b19d638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11668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08453" y="2557607"/>
            <a:ext cx="6047700" cy="1026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9pPr>
          </a:lstStyle>
          <a:p>
            <a:endParaRPr/>
          </a:p>
        </p:txBody>
      </p:sp>
      <p:sp>
        <p:nvSpPr>
          <p:cNvPr id="11" name="Google Shape;11;p2"/>
          <p:cNvSpPr txBox="1">
            <a:spLocks noGrp="1"/>
          </p:cNvSpPr>
          <p:nvPr>
            <p:ph type="subTitle" idx="1"/>
          </p:nvPr>
        </p:nvSpPr>
        <p:spPr>
          <a:xfrm>
            <a:off x="708453" y="3689975"/>
            <a:ext cx="6047700" cy="11958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002D55"/>
              </a:buClr>
              <a:buSzPts val="2000"/>
              <a:buFont typeface="Arial"/>
              <a:buNone/>
              <a:defRPr sz="2000" b="0" i="0" u="none" strike="noStrike" cap="none">
                <a:solidFill>
                  <a:srgbClr val="002D55"/>
                </a:solidFill>
                <a:latin typeface="Georgia"/>
                <a:ea typeface="Georgia"/>
                <a:cs typeface="Georgia"/>
                <a:sym typeface="Georgia"/>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Georgia"/>
                <a:ea typeface="Georgia"/>
                <a:cs typeface="Georgia"/>
                <a:sym typeface="Georgia"/>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Georgia"/>
                <a:ea typeface="Georgia"/>
                <a:cs typeface="Georgia"/>
                <a:sym typeface="Georgia"/>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8"/>
        <p:cNvGrpSpPr/>
        <p:nvPr/>
      </p:nvGrpSpPr>
      <p:grpSpPr>
        <a:xfrm>
          <a:off x="0" y="0"/>
          <a:ext cx="0" cy="0"/>
          <a:chOff x="0" y="0"/>
          <a:chExt cx="0" cy="0"/>
        </a:xfrm>
      </p:grpSpPr>
      <p:pic>
        <p:nvPicPr>
          <p:cNvPr id="59" name="Google Shape;59;p13" descr="Logo-like pattern.png"/>
          <p:cNvPicPr preferRelativeResize="0"/>
          <p:nvPr/>
        </p:nvPicPr>
        <p:blipFill rotWithShape="1">
          <a:blip r:embed="rId2">
            <a:alphaModFix/>
          </a:blip>
          <a:srcRect b="78206"/>
          <a:stretch/>
        </p:blipFill>
        <p:spPr>
          <a:xfrm>
            <a:off x="0" y="0"/>
            <a:ext cx="9144000" cy="1120941"/>
          </a:xfrm>
          <a:prstGeom prst="rect">
            <a:avLst/>
          </a:prstGeom>
          <a:noFill/>
          <a:ln>
            <a:noFill/>
          </a:ln>
        </p:spPr>
      </p:pic>
      <p:sp>
        <p:nvSpPr>
          <p:cNvPr id="60" name="Google Shape;60;p13"/>
          <p:cNvSpPr/>
          <p:nvPr/>
        </p:nvSpPr>
        <p:spPr>
          <a:xfrm>
            <a:off x="0" y="0"/>
            <a:ext cx="9144000" cy="1120800"/>
          </a:xfrm>
          <a:prstGeom prst="rect">
            <a:avLst/>
          </a:prstGeom>
          <a:solidFill>
            <a:srgbClr val="5191C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191CD"/>
              </a:solidFill>
              <a:latin typeface="Calibri"/>
              <a:ea typeface="Calibri"/>
              <a:cs typeface="Calibri"/>
              <a:sym typeface="Calibri"/>
            </a:endParaRPr>
          </a:p>
        </p:txBody>
      </p:sp>
      <p:sp>
        <p:nvSpPr>
          <p:cNvPr id="61" name="Google Shape;61;p13"/>
          <p:cNvSpPr txBox="1">
            <a:spLocks noGrp="1"/>
          </p:cNvSpPr>
          <p:nvPr>
            <p:ph type="body" idx="1"/>
          </p:nvPr>
        </p:nvSpPr>
        <p:spPr>
          <a:xfrm>
            <a:off x="475933" y="1436087"/>
            <a:ext cx="3919200" cy="3331200"/>
          </a:xfrm>
          <a:prstGeom prst="rect">
            <a:avLst/>
          </a:prstGeom>
          <a:noFill/>
          <a:ln>
            <a:noFill/>
          </a:ln>
        </p:spPr>
        <p:txBody>
          <a:bodyPr spcFirstLastPara="1" wrap="square" lIns="91425" tIns="91425" rIns="91425" bIns="91425" anchor="t" anchorCtr="0"/>
          <a:lstStyle>
            <a:lvl1pPr marL="457200" marR="0" lvl="0" indent="-355600" algn="l" rtl="0">
              <a:lnSpc>
                <a:spcPct val="110000"/>
              </a:lnSpc>
              <a:spcBef>
                <a:spcPts val="400"/>
              </a:spcBef>
              <a:spcAft>
                <a:spcPts val="0"/>
              </a:spcAft>
              <a:buClr>
                <a:srgbClr val="002D55"/>
              </a:buClr>
              <a:buSzPts val="20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2pPr>
            <a:lvl3pPr marL="1371600" marR="0" lvl="2"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3"/>
          <p:cNvSpPr txBox="1">
            <a:spLocks noGrp="1"/>
          </p:cNvSpPr>
          <p:nvPr>
            <p:ph type="title"/>
          </p:nvPr>
        </p:nvSpPr>
        <p:spPr>
          <a:xfrm>
            <a:off x="457200" y="128332"/>
            <a:ext cx="72948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3600"/>
              <a:buFont typeface="Helvetica Neue"/>
              <a:buNone/>
              <a:defRPr sz="36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13"/>
          <p:cNvSpPr txBox="1">
            <a:spLocks noGrp="1"/>
          </p:cNvSpPr>
          <p:nvPr>
            <p:ph type="body" idx="2"/>
          </p:nvPr>
        </p:nvSpPr>
        <p:spPr>
          <a:xfrm>
            <a:off x="4756025" y="1438774"/>
            <a:ext cx="3919200" cy="3331200"/>
          </a:xfrm>
          <a:prstGeom prst="rect">
            <a:avLst/>
          </a:prstGeom>
          <a:noFill/>
          <a:ln>
            <a:noFill/>
          </a:ln>
        </p:spPr>
        <p:txBody>
          <a:bodyPr spcFirstLastPara="1" wrap="square" lIns="91425" tIns="91425" rIns="91425" bIns="91425" anchor="t" anchorCtr="0"/>
          <a:lstStyle>
            <a:lvl1pPr marL="457200" marR="0" lvl="0" indent="-355600" algn="l" rtl="0">
              <a:lnSpc>
                <a:spcPct val="110000"/>
              </a:lnSpc>
              <a:spcBef>
                <a:spcPts val="400"/>
              </a:spcBef>
              <a:spcAft>
                <a:spcPts val="0"/>
              </a:spcAft>
              <a:buClr>
                <a:srgbClr val="002D55"/>
              </a:buClr>
              <a:buSzPts val="20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2pPr>
            <a:lvl3pPr marL="1371600" marR="0" lvl="2"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4" name="Google Shape;64;p13" descr="ISPU-Logo-1-color.png"/>
          <p:cNvPicPr preferRelativeResize="0"/>
          <p:nvPr/>
        </p:nvPicPr>
        <p:blipFill rotWithShape="1">
          <a:blip r:embed="rId3">
            <a:alphaModFix/>
          </a:blip>
          <a:srcRect/>
          <a:stretch/>
        </p:blipFill>
        <p:spPr>
          <a:xfrm>
            <a:off x="8108772" y="258064"/>
            <a:ext cx="497179" cy="62479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2D55"/>
              </a:buClr>
              <a:buSzPts val="2000"/>
              <a:buFont typeface="Verdana"/>
              <a:buNone/>
              <a:defRPr sz="2000" b="1" i="0" u="none" strike="noStrike" cap="none">
                <a:solidFill>
                  <a:srgbClr val="002D5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5"/>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002D55"/>
              </a:buClr>
              <a:buSzPts val="3200"/>
              <a:buFont typeface="Arial"/>
              <a:buNone/>
              <a:defRPr sz="3200" b="0" i="0" u="none" strike="noStrike" cap="none">
                <a:solidFill>
                  <a:srgbClr val="002D5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5"/>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002D55"/>
              </a:buClr>
              <a:buSzPts val="1400"/>
              <a:buFont typeface="Arial"/>
              <a:buNone/>
              <a:defRPr sz="1400" b="0" i="0" u="none" strike="noStrike" cap="none">
                <a:solidFill>
                  <a:srgbClr val="002D55"/>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2D55"/>
              </a:buClr>
              <a:buSzPts val="2000"/>
              <a:buFont typeface="Verdana"/>
              <a:buNone/>
              <a:defRPr sz="2000" b="1" i="0" u="none" strike="noStrike" cap="none">
                <a:solidFill>
                  <a:srgbClr val="002D5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16"/>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002D55"/>
              </a:buClr>
              <a:buSzPts val="3200"/>
              <a:buFont typeface="Arial"/>
              <a:buNone/>
              <a:defRPr sz="3200" b="0" i="0" u="none" strike="noStrike" cap="none">
                <a:solidFill>
                  <a:srgbClr val="002D55"/>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16"/>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002D55"/>
              </a:buClr>
              <a:buSzPts val="1400"/>
              <a:buFont typeface="Arial"/>
              <a:buNone/>
              <a:defRPr sz="1400" b="0" i="0" u="none" strike="noStrike" cap="none">
                <a:solidFill>
                  <a:srgbClr val="002D55"/>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0" name="Google Shape;80;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2D55"/>
              </a:buClr>
              <a:buSzPts val="4000"/>
              <a:buFont typeface="Verdana"/>
              <a:buNone/>
              <a:defRPr sz="4000" b="1" i="0" u="none" strike="noStrike" cap="none">
                <a:solidFill>
                  <a:srgbClr val="002D5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7"/>
          <p:cNvSpPr txBox="1">
            <a:spLocks noGrp="1"/>
          </p:cNvSpPr>
          <p:nvPr>
            <p:ph type="body" idx="1"/>
          </p:nvPr>
        </p:nvSpPr>
        <p:spPr>
          <a:xfrm rot="5400000">
            <a:off x="2925133" y="-1013113"/>
            <a:ext cx="3331200" cy="8229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2D55"/>
              </a:buClr>
              <a:buSzPts val="2000"/>
              <a:buFont typeface="Arial"/>
              <a:buNone/>
              <a:defRPr sz="2000" b="0" i="0" u="none" strike="noStrike" cap="none">
                <a:solidFill>
                  <a:srgbClr val="002D5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2D55"/>
              </a:buClr>
              <a:buSzPts val="4000"/>
              <a:buFont typeface="Verdana"/>
              <a:buNone/>
              <a:defRPr sz="4000" b="1" i="0" u="none" strike="noStrike" cap="none">
                <a:solidFill>
                  <a:srgbClr val="002D5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8"/>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2D55"/>
              </a:buClr>
              <a:buSzPts val="2000"/>
              <a:buFont typeface="Arial"/>
              <a:buNone/>
              <a:defRPr sz="2000" b="0" i="0" u="none" strike="noStrike" cap="none">
                <a:solidFill>
                  <a:srgbClr val="002D5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475932" y="1436087"/>
            <a:ext cx="8211000" cy="3331200"/>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300"/>
              </a:spcBef>
              <a:spcAft>
                <a:spcPts val="0"/>
              </a:spcAft>
              <a:buClr>
                <a:srgbClr val="002D55"/>
              </a:buClr>
              <a:buSzPts val="15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2pPr>
            <a:lvl3pPr marL="1371600" marR="0" lvl="2"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1" name="Google Shape;101;p20"/>
          <p:cNvSpPr txBox="1">
            <a:spLocks noGrp="1"/>
          </p:cNvSpPr>
          <p:nvPr>
            <p:ph type="title"/>
          </p:nvPr>
        </p:nvSpPr>
        <p:spPr>
          <a:xfrm>
            <a:off x="475932" y="205978"/>
            <a:ext cx="7294800" cy="8574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5191CD"/>
              </a:buClr>
              <a:buSzPts val="2700"/>
              <a:buFont typeface="Helvetica Neue"/>
              <a:buNone/>
              <a:defRPr sz="3000" b="1" i="0" u="none" strike="noStrike" cap="none">
                <a:solidFill>
                  <a:srgbClr val="5191CD"/>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 name="Google Shape;15;p3"/>
          <p:cNvPicPr preferRelativeResize="0"/>
          <p:nvPr userDrawn="1"/>
        </p:nvPicPr>
        <p:blipFill rotWithShape="1">
          <a:blip r:embed="rId2">
            <a:alphaModFix/>
          </a:blip>
          <a:srcRect/>
          <a:stretch/>
        </p:blipFill>
        <p:spPr>
          <a:xfrm>
            <a:off x="8325934" y="216717"/>
            <a:ext cx="575324" cy="714519"/>
          </a:xfrm>
          <a:prstGeom prst="rect">
            <a:avLst/>
          </a:prstGeom>
          <a:noFill/>
          <a:ln>
            <a:noFill/>
          </a:ln>
        </p:spPr>
      </p:pic>
      <p:pic>
        <p:nvPicPr>
          <p:cNvPr id="6" name="Picture 5" descr="Bridge-Initiativ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3"/>
        <p:cNvGrpSpPr/>
        <p:nvPr/>
      </p:nvGrpSpPr>
      <p:grpSpPr>
        <a:xfrm>
          <a:off x="0" y="0"/>
          <a:ext cx="0" cy="0"/>
          <a:chOff x="0" y="0"/>
          <a:chExt cx="0" cy="0"/>
        </a:xfrm>
      </p:grpSpPr>
      <p:sp>
        <p:nvSpPr>
          <p:cNvPr id="104" name="Google Shape;104;p21"/>
          <p:cNvSpPr/>
          <p:nvPr/>
        </p:nvSpPr>
        <p:spPr>
          <a:xfrm>
            <a:off x="0" y="1402676"/>
            <a:ext cx="9144000" cy="2507100"/>
          </a:xfrm>
          <a:prstGeom prst="rect">
            <a:avLst/>
          </a:prstGeom>
          <a:solidFill>
            <a:srgbClr val="5191CD">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191CD"/>
              </a:solidFill>
              <a:latin typeface="Calibri"/>
              <a:ea typeface="Calibri"/>
              <a:cs typeface="Calibri"/>
              <a:sym typeface="Calibri"/>
            </a:endParaRPr>
          </a:p>
        </p:txBody>
      </p:sp>
      <p:sp>
        <p:nvSpPr>
          <p:cNvPr id="105" name="Google Shape;105;p21"/>
          <p:cNvSpPr/>
          <p:nvPr/>
        </p:nvSpPr>
        <p:spPr>
          <a:xfrm>
            <a:off x="0" y="3525204"/>
            <a:ext cx="6797100" cy="114300"/>
          </a:xfrm>
          <a:prstGeom prst="rect">
            <a:avLst/>
          </a:prstGeom>
          <a:solidFill>
            <a:srgbClr val="5191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6" name="Google Shape;106;p21"/>
          <p:cNvSpPr txBox="1">
            <a:spLocks noGrp="1"/>
          </p:cNvSpPr>
          <p:nvPr>
            <p:ph type="title"/>
          </p:nvPr>
        </p:nvSpPr>
        <p:spPr>
          <a:xfrm>
            <a:off x="1081901" y="1733722"/>
            <a:ext cx="6944400" cy="14436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FFFFFF"/>
              </a:buClr>
              <a:buSzPts val="3000"/>
              <a:buFont typeface="Helvetica Neue"/>
              <a:buNone/>
              <a:defRPr sz="3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 name="Google Shape;15;p3"/>
          <p:cNvPicPr preferRelativeResize="0"/>
          <p:nvPr userDrawn="1"/>
        </p:nvPicPr>
        <p:blipFill rotWithShape="1">
          <a:blip r:embed="rId2">
            <a:alphaModFix/>
          </a:blip>
          <a:srcRect/>
          <a:stretch/>
        </p:blipFill>
        <p:spPr>
          <a:xfrm>
            <a:off x="8325934" y="216717"/>
            <a:ext cx="575324" cy="714519"/>
          </a:xfrm>
          <a:prstGeom prst="rect">
            <a:avLst/>
          </a:prstGeom>
          <a:noFill/>
          <a:ln>
            <a:noFill/>
          </a:ln>
        </p:spPr>
      </p:pic>
      <p:pic>
        <p:nvPicPr>
          <p:cNvPr id="7" name="Picture 6" descr="Bridge-Initiativ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2"/>
          <p:cNvSpPr/>
          <p:nvPr/>
        </p:nvSpPr>
        <p:spPr>
          <a:xfrm>
            <a:off x="0" y="0"/>
            <a:ext cx="4648200" cy="5143500"/>
          </a:xfrm>
          <a:prstGeom prst="rect">
            <a:avLst/>
          </a:prstGeom>
          <a:solidFill>
            <a:srgbClr val="5191CD">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191CD"/>
              </a:solidFill>
              <a:latin typeface="Calibri"/>
              <a:ea typeface="Calibri"/>
              <a:cs typeface="Calibri"/>
              <a:sym typeface="Calibri"/>
            </a:endParaRPr>
          </a:p>
        </p:txBody>
      </p:sp>
      <p:sp>
        <p:nvSpPr>
          <p:cNvPr id="110" name="Google Shape;110;p22"/>
          <p:cNvSpPr txBox="1">
            <a:spLocks noGrp="1"/>
          </p:cNvSpPr>
          <p:nvPr>
            <p:ph type="title"/>
          </p:nvPr>
        </p:nvSpPr>
        <p:spPr>
          <a:xfrm>
            <a:off x="457200" y="205978"/>
            <a:ext cx="4114800" cy="14832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2D55"/>
              </a:buClr>
              <a:buSzPts val="2700"/>
              <a:buFont typeface="Helvetica Neue"/>
              <a:buNone/>
              <a:defRPr sz="3000" b="1" i="0" u="none" strike="noStrike" cap="none">
                <a:solidFill>
                  <a:srgbClr val="002D55"/>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22"/>
          <p:cNvSpPr txBox="1">
            <a:spLocks noGrp="1"/>
          </p:cNvSpPr>
          <p:nvPr>
            <p:ph type="body" idx="1"/>
          </p:nvPr>
        </p:nvSpPr>
        <p:spPr>
          <a:xfrm>
            <a:off x="457200" y="2328992"/>
            <a:ext cx="3750900" cy="2541000"/>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300"/>
              </a:spcBef>
              <a:spcAft>
                <a:spcPts val="0"/>
              </a:spcAft>
              <a:buClr>
                <a:srgbClr val="002D55"/>
              </a:buClr>
              <a:buSzPts val="15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2pPr>
            <a:lvl3pPr marL="1371600" marR="0" lvl="2"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body" idx="2"/>
          </p:nvPr>
        </p:nvSpPr>
        <p:spPr>
          <a:xfrm>
            <a:off x="4993500" y="2328991"/>
            <a:ext cx="3693300" cy="2535900"/>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300"/>
              </a:spcBef>
              <a:spcAft>
                <a:spcPts val="0"/>
              </a:spcAft>
              <a:buClr>
                <a:srgbClr val="002D55"/>
              </a:buClr>
              <a:buSzPts val="15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2pPr>
            <a:lvl3pPr marL="1371600" marR="0" lvl="2"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Google Shape;113;p22"/>
          <p:cNvSpPr/>
          <p:nvPr/>
        </p:nvSpPr>
        <p:spPr>
          <a:xfrm>
            <a:off x="0" y="1894321"/>
            <a:ext cx="1493400" cy="114300"/>
          </a:xfrm>
          <a:prstGeom prst="rect">
            <a:avLst/>
          </a:prstGeom>
          <a:solidFill>
            <a:srgbClr val="5191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 name="Google Shape;15;p3"/>
          <p:cNvPicPr preferRelativeResize="0"/>
          <p:nvPr userDrawn="1"/>
        </p:nvPicPr>
        <p:blipFill rotWithShape="1">
          <a:blip r:embed="rId2">
            <a:alphaModFix/>
          </a:blip>
          <a:srcRect/>
          <a:stretch/>
        </p:blipFill>
        <p:spPr>
          <a:xfrm>
            <a:off x="8325934" y="216717"/>
            <a:ext cx="575324" cy="714519"/>
          </a:xfrm>
          <a:prstGeom prst="rect">
            <a:avLst/>
          </a:prstGeom>
          <a:noFill/>
          <a:ln>
            <a:noFill/>
          </a:ln>
        </p:spPr>
      </p:pic>
      <p:pic>
        <p:nvPicPr>
          <p:cNvPr id="9" name="Picture 8" descr="Bridge-Initiativ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5"/>
        <p:cNvGrpSpPr/>
        <p:nvPr/>
      </p:nvGrpSpPr>
      <p:grpSpPr>
        <a:xfrm>
          <a:off x="0" y="0"/>
          <a:ext cx="0" cy="0"/>
          <a:chOff x="0" y="0"/>
          <a:chExt cx="0" cy="0"/>
        </a:xfrm>
      </p:grpSpPr>
      <p:pic>
        <p:nvPicPr>
          <p:cNvPr id="116" name="Google Shape;116;p23" descr="Logo-like pattern.png"/>
          <p:cNvPicPr preferRelativeResize="0"/>
          <p:nvPr/>
        </p:nvPicPr>
        <p:blipFill rotWithShape="1">
          <a:blip r:embed="rId2">
            <a:alphaModFix/>
          </a:blip>
          <a:srcRect b="78205"/>
          <a:stretch/>
        </p:blipFill>
        <p:spPr>
          <a:xfrm>
            <a:off x="0" y="1"/>
            <a:ext cx="9144000" cy="1120941"/>
          </a:xfrm>
          <a:prstGeom prst="rect">
            <a:avLst/>
          </a:prstGeom>
          <a:noFill/>
          <a:ln>
            <a:noFill/>
          </a:ln>
        </p:spPr>
      </p:pic>
      <p:sp>
        <p:nvSpPr>
          <p:cNvPr id="117" name="Google Shape;117;p23"/>
          <p:cNvSpPr txBox="1">
            <a:spLocks noGrp="1"/>
          </p:cNvSpPr>
          <p:nvPr>
            <p:ph type="body" idx="1"/>
          </p:nvPr>
        </p:nvSpPr>
        <p:spPr>
          <a:xfrm>
            <a:off x="475932" y="1436087"/>
            <a:ext cx="8211000" cy="3331200"/>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300"/>
              </a:spcBef>
              <a:spcAft>
                <a:spcPts val="0"/>
              </a:spcAft>
              <a:buClr>
                <a:srgbClr val="002D55"/>
              </a:buClr>
              <a:buSzPts val="15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2pPr>
            <a:lvl3pPr marL="1371600" marR="0" lvl="2"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8" name="Google Shape;118;p23"/>
          <p:cNvSpPr/>
          <p:nvPr/>
        </p:nvSpPr>
        <p:spPr>
          <a:xfrm>
            <a:off x="0" y="0"/>
            <a:ext cx="9144000" cy="1120800"/>
          </a:xfrm>
          <a:prstGeom prst="rect">
            <a:avLst/>
          </a:prstGeom>
          <a:solidFill>
            <a:srgbClr val="5191CD">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191CD"/>
              </a:solidFill>
              <a:latin typeface="Calibri"/>
              <a:ea typeface="Calibri"/>
              <a:cs typeface="Calibri"/>
              <a:sym typeface="Calibri"/>
            </a:endParaRPr>
          </a:p>
        </p:txBody>
      </p:sp>
      <p:sp>
        <p:nvSpPr>
          <p:cNvPr id="119" name="Google Shape;119;p23"/>
          <p:cNvSpPr txBox="1">
            <a:spLocks noGrp="1"/>
          </p:cNvSpPr>
          <p:nvPr>
            <p:ph type="title"/>
          </p:nvPr>
        </p:nvSpPr>
        <p:spPr>
          <a:xfrm>
            <a:off x="475933" y="128773"/>
            <a:ext cx="7294800" cy="8574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chemeClr val="lt1"/>
              </a:buClr>
              <a:buSzPts val="2700"/>
              <a:buFont typeface="Helvetica Neue"/>
              <a:buNone/>
              <a:defRPr sz="30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20" name="Google Shape;120;p23"/>
          <p:cNvPicPr preferRelativeResize="0"/>
          <p:nvPr/>
        </p:nvPicPr>
        <p:blipFill rotWithShape="1">
          <a:blip r:embed="rId3">
            <a:alphaModFix/>
          </a:blip>
          <a:srcRect/>
          <a:stretch/>
        </p:blipFill>
        <p:spPr>
          <a:xfrm>
            <a:off x="7940919" y="94236"/>
            <a:ext cx="745880" cy="9263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081906" y="1733723"/>
            <a:ext cx="6944400" cy="1443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002D55"/>
                </a:solidFill>
                <a:latin typeface="Verdana"/>
                <a:ea typeface="Verdana"/>
                <a:cs typeface="Verdana"/>
                <a:sym typeface="Verdan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mt="60000"/>
          </a:blip>
          <a:stretch>
            <a:fillRect/>
          </a:stretch>
        </a:blipFill>
        <a:effectLst/>
      </p:bgPr>
    </p:bg>
    <p:spTree>
      <p:nvGrpSpPr>
        <p:cNvPr id="1" name="Shape 121"/>
        <p:cNvGrpSpPr/>
        <p:nvPr/>
      </p:nvGrpSpPr>
      <p:grpSpPr>
        <a:xfrm>
          <a:off x="0" y="0"/>
          <a:ext cx="0" cy="0"/>
          <a:chOff x="0" y="0"/>
          <a:chExt cx="0" cy="0"/>
        </a:xfrm>
      </p:grpSpPr>
      <p:sp>
        <p:nvSpPr>
          <p:cNvPr id="122" name="Google Shape;122;p24"/>
          <p:cNvSpPr/>
          <p:nvPr/>
        </p:nvSpPr>
        <p:spPr>
          <a:xfrm>
            <a:off x="0" y="1918380"/>
            <a:ext cx="9144000" cy="1425000"/>
          </a:xfrm>
          <a:prstGeom prst="rect">
            <a:avLst/>
          </a:prstGeom>
          <a:solidFill>
            <a:srgbClr val="5191CD">
              <a:alpha val="80000"/>
            </a:srgbClr>
          </a:solidFill>
          <a:ln>
            <a:noFill/>
          </a:ln>
          <a:effectLst>
            <a:outerShdw blurRad="40000" dist="23000" dir="5400000" rotWithShape="0">
              <a:srgbClr val="000000">
                <a:alpha val="34117"/>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191CD"/>
              </a:solidFill>
              <a:latin typeface="Calibri"/>
              <a:ea typeface="Calibri"/>
              <a:cs typeface="Calibri"/>
              <a:sym typeface="Calibri"/>
            </a:endParaRPr>
          </a:p>
        </p:txBody>
      </p:sp>
      <p:sp>
        <p:nvSpPr>
          <p:cNvPr id="123" name="Google Shape;123;p24"/>
          <p:cNvSpPr txBox="1">
            <a:spLocks noGrp="1"/>
          </p:cNvSpPr>
          <p:nvPr>
            <p:ph type="title"/>
          </p:nvPr>
        </p:nvSpPr>
        <p:spPr>
          <a:xfrm>
            <a:off x="457200" y="2222922"/>
            <a:ext cx="8229600" cy="8574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chemeClr val="lt1"/>
              </a:buClr>
              <a:buSzPts val="3000"/>
              <a:buFont typeface="Helvetica Neue"/>
              <a:buNone/>
              <a:defRPr sz="30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4"/>
        <p:cNvGrpSpPr/>
        <p:nvPr/>
      </p:nvGrpSpPr>
      <p:grpSpPr>
        <a:xfrm>
          <a:off x="0" y="0"/>
          <a:ext cx="0" cy="0"/>
          <a:chOff x="0" y="0"/>
          <a:chExt cx="0" cy="0"/>
        </a:xfrm>
      </p:grpSpPr>
      <p:sp>
        <p:nvSpPr>
          <p:cNvPr id="125" name="Google Shape;125;p25"/>
          <p:cNvSpPr txBox="1">
            <a:spLocks noGrp="1"/>
          </p:cNvSpPr>
          <p:nvPr>
            <p:ph type="body" idx="1"/>
          </p:nvPr>
        </p:nvSpPr>
        <p:spPr>
          <a:xfrm>
            <a:off x="1499333" y="882859"/>
            <a:ext cx="6145500" cy="2874900"/>
          </a:xfrm>
          <a:prstGeom prst="rect">
            <a:avLst/>
          </a:prstGeom>
          <a:noFill/>
          <a:ln>
            <a:noFill/>
          </a:ln>
        </p:spPr>
        <p:txBody>
          <a:bodyPr spcFirstLastPara="1" wrap="square" lIns="68575" tIns="68575" rIns="68575" bIns="68575" anchor="ctr" anchorCtr="0"/>
          <a:lstStyle>
            <a:lvl1pPr marL="457200" marR="0" lvl="0" indent="-228600" algn="l" rtl="0">
              <a:lnSpc>
                <a:spcPct val="110000"/>
              </a:lnSpc>
              <a:spcBef>
                <a:spcPts val="400"/>
              </a:spcBef>
              <a:spcAft>
                <a:spcPts val="0"/>
              </a:spcAft>
              <a:buClr>
                <a:srgbClr val="002D55"/>
              </a:buClr>
              <a:buSzPts val="1800"/>
              <a:buFont typeface="Arial"/>
              <a:buNone/>
              <a:defRPr sz="2000" b="0" i="0" u="none" strike="noStrike" cap="none">
                <a:solidFill>
                  <a:srgbClr val="002D55"/>
                </a:solidFill>
                <a:latin typeface="Georgia"/>
                <a:ea typeface="Georgia"/>
                <a:cs typeface="Georgia"/>
                <a:sym typeface="Georgia"/>
              </a:defRPr>
            </a:lvl1pPr>
            <a:lvl2pPr marL="914400" marR="0" lvl="1" indent="-228600" algn="l" rtl="0">
              <a:lnSpc>
                <a:spcPct val="100000"/>
              </a:lnSpc>
              <a:spcBef>
                <a:spcPts val="300"/>
              </a:spcBef>
              <a:spcAft>
                <a:spcPts val="0"/>
              </a:spcAft>
              <a:buClr>
                <a:schemeClr val="dk1"/>
              </a:buClr>
              <a:buSzPts val="1500"/>
              <a:buFont typeface="Arial"/>
              <a:buNone/>
              <a:defRPr sz="15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6" name="Google Shape;126;p25"/>
          <p:cNvSpPr/>
          <p:nvPr/>
        </p:nvSpPr>
        <p:spPr>
          <a:xfrm>
            <a:off x="0" y="3885850"/>
            <a:ext cx="9144000" cy="434100"/>
          </a:xfrm>
          <a:prstGeom prst="rect">
            <a:avLst/>
          </a:prstGeom>
          <a:solidFill>
            <a:srgbClr val="5191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7" name="Google Shape;127;p25"/>
          <p:cNvSpPr txBox="1">
            <a:spLocks noGrp="1"/>
          </p:cNvSpPr>
          <p:nvPr>
            <p:ph type="body" idx="2"/>
          </p:nvPr>
        </p:nvSpPr>
        <p:spPr>
          <a:xfrm>
            <a:off x="1499332" y="3885850"/>
            <a:ext cx="6145500" cy="434100"/>
          </a:xfrm>
          <a:prstGeom prst="rect">
            <a:avLst/>
          </a:prstGeom>
          <a:noFill/>
          <a:ln>
            <a:noFill/>
          </a:ln>
        </p:spPr>
        <p:txBody>
          <a:bodyPr spcFirstLastPara="1" wrap="square" lIns="68575" tIns="68575" rIns="68575" bIns="68575" anchor="ctr" anchorCtr="0"/>
          <a:lstStyle>
            <a:lvl1pPr marL="457200" marR="0" lvl="0" indent="-228600" algn="l" rtl="0">
              <a:lnSpc>
                <a:spcPct val="100000"/>
              </a:lnSpc>
              <a:spcBef>
                <a:spcPts val="400"/>
              </a:spcBef>
              <a:spcAft>
                <a:spcPts val="0"/>
              </a:spcAft>
              <a:buClr>
                <a:srgbClr val="FFFFFF"/>
              </a:buClr>
              <a:buSzPts val="1800"/>
              <a:buFont typeface="Arial"/>
              <a:buNone/>
              <a:defRPr sz="2000" b="0" i="0" u="none" strike="noStrike" cap="none">
                <a:solidFill>
                  <a:srgbClr val="FFFFFF"/>
                </a:solidFill>
                <a:latin typeface="Helvetica Neue"/>
                <a:ea typeface="Helvetica Neue"/>
                <a:cs typeface="Helvetica Neue"/>
                <a:sym typeface="Helvetica Neue"/>
              </a:defRPr>
            </a:lvl1pPr>
            <a:lvl2pPr marL="914400" marR="0" lvl="1" indent="-228600" algn="l" rtl="0">
              <a:lnSpc>
                <a:spcPct val="100000"/>
              </a:lnSpc>
              <a:spcBef>
                <a:spcPts val="300"/>
              </a:spcBef>
              <a:spcAft>
                <a:spcPts val="0"/>
              </a:spcAft>
              <a:buClr>
                <a:schemeClr val="dk1"/>
              </a:buClr>
              <a:buSzPts val="1500"/>
              <a:buFont typeface="Arial"/>
              <a:buNone/>
              <a:defRPr sz="15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pic>
        <p:nvPicPr>
          <p:cNvPr id="6" name="Google Shape;15;p3"/>
          <p:cNvPicPr preferRelativeResize="0"/>
          <p:nvPr userDrawn="1"/>
        </p:nvPicPr>
        <p:blipFill rotWithShape="1">
          <a:blip r:embed="rId2">
            <a:alphaModFix/>
          </a:blip>
          <a:srcRect/>
          <a:stretch/>
        </p:blipFill>
        <p:spPr>
          <a:xfrm>
            <a:off x="8325934" y="216717"/>
            <a:ext cx="575324" cy="714519"/>
          </a:xfrm>
          <a:prstGeom prst="rect">
            <a:avLst/>
          </a:prstGeom>
          <a:noFill/>
          <a:ln>
            <a:noFill/>
          </a:ln>
        </p:spPr>
      </p:pic>
      <p:pic>
        <p:nvPicPr>
          <p:cNvPr id="7" name="Picture 6" descr="Bridge-Initiativ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9"/>
        <p:cNvGrpSpPr/>
        <p:nvPr/>
      </p:nvGrpSpPr>
      <p:grpSpPr>
        <a:xfrm>
          <a:off x="0" y="0"/>
          <a:ext cx="0" cy="0"/>
          <a:chOff x="0" y="0"/>
          <a:chExt cx="0" cy="0"/>
        </a:xfrm>
      </p:grpSpPr>
      <p:pic>
        <p:nvPicPr>
          <p:cNvPr id="130" name="Google Shape;130;p26" descr="Logo-like pattern.png"/>
          <p:cNvPicPr preferRelativeResize="0"/>
          <p:nvPr/>
        </p:nvPicPr>
        <p:blipFill rotWithShape="1">
          <a:blip r:embed="rId2">
            <a:alphaModFix/>
          </a:blip>
          <a:srcRect b="78205"/>
          <a:stretch/>
        </p:blipFill>
        <p:spPr>
          <a:xfrm>
            <a:off x="0" y="1"/>
            <a:ext cx="9144000" cy="1120941"/>
          </a:xfrm>
          <a:prstGeom prst="rect">
            <a:avLst/>
          </a:prstGeom>
          <a:noFill/>
          <a:ln>
            <a:noFill/>
          </a:ln>
        </p:spPr>
      </p:pic>
      <p:sp>
        <p:nvSpPr>
          <p:cNvPr id="131" name="Google Shape;131;p26"/>
          <p:cNvSpPr/>
          <p:nvPr/>
        </p:nvSpPr>
        <p:spPr>
          <a:xfrm>
            <a:off x="0" y="0"/>
            <a:ext cx="9144000" cy="1120800"/>
          </a:xfrm>
          <a:prstGeom prst="rect">
            <a:avLst/>
          </a:prstGeom>
          <a:solidFill>
            <a:srgbClr val="5191CD">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191CD"/>
              </a:solidFill>
              <a:latin typeface="Calibri"/>
              <a:ea typeface="Calibri"/>
              <a:cs typeface="Calibri"/>
              <a:sym typeface="Calibri"/>
            </a:endParaRPr>
          </a:p>
        </p:txBody>
      </p:sp>
      <p:sp>
        <p:nvSpPr>
          <p:cNvPr id="132" name="Google Shape;132;p26"/>
          <p:cNvSpPr txBox="1">
            <a:spLocks noGrp="1"/>
          </p:cNvSpPr>
          <p:nvPr>
            <p:ph type="body" idx="1"/>
          </p:nvPr>
        </p:nvSpPr>
        <p:spPr>
          <a:xfrm>
            <a:off x="475933" y="1436087"/>
            <a:ext cx="3919200" cy="3331200"/>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300"/>
              </a:spcBef>
              <a:spcAft>
                <a:spcPts val="0"/>
              </a:spcAft>
              <a:buClr>
                <a:srgbClr val="002D55"/>
              </a:buClr>
              <a:buSzPts val="1500"/>
              <a:buFont typeface="Noto Sans Symbols"/>
              <a:buChar char="▪"/>
              <a:defRPr sz="1500" b="0" i="0" u="none" strike="noStrike" cap="none">
                <a:solidFill>
                  <a:srgbClr val="002D55"/>
                </a:solidFill>
                <a:latin typeface="Georgia"/>
                <a:ea typeface="Georgia"/>
                <a:cs typeface="Georgia"/>
                <a:sym typeface="Georgia"/>
              </a:defRPr>
            </a:lvl1pPr>
            <a:lvl2pPr marL="914400" marR="0" lvl="1"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2pPr>
            <a:lvl3pPr marL="1371600" marR="0" lvl="2"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3" name="Google Shape;133;p26"/>
          <p:cNvSpPr txBox="1">
            <a:spLocks noGrp="1"/>
          </p:cNvSpPr>
          <p:nvPr>
            <p:ph type="title"/>
          </p:nvPr>
        </p:nvSpPr>
        <p:spPr>
          <a:xfrm>
            <a:off x="457200" y="128332"/>
            <a:ext cx="7294800" cy="8574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FFFFFF"/>
              </a:buClr>
              <a:buSzPts val="2700"/>
              <a:buFont typeface="Helvetica Neue"/>
              <a:buNone/>
              <a:defRPr sz="3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26"/>
          <p:cNvSpPr txBox="1">
            <a:spLocks noGrp="1"/>
          </p:cNvSpPr>
          <p:nvPr>
            <p:ph type="body" idx="2"/>
          </p:nvPr>
        </p:nvSpPr>
        <p:spPr>
          <a:xfrm>
            <a:off x="4756025" y="1438774"/>
            <a:ext cx="3919200" cy="3331200"/>
          </a:xfrm>
          <a:prstGeom prst="rect">
            <a:avLst/>
          </a:prstGeom>
          <a:noFill/>
          <a:ln>
            <a:noFill/>
          </a:ln>
        </p:spPr>
        <p:txBody>
          <a:bodyPr spcFirstLastPara="1" wrap="square" lIns="68575" tIns="68575" rIns="68575" bIns="68575" anchor="t" anchorCtr="0"/>
          <a:lstStyle>
            <a:lvl1pPr marL="457200" marR="0" lvl="0" indent="-323850" algn="l" rtl="0">
              <a:lnSpc>
                <a:spcPct val="110000"/>
              </a:lnSpc>
              <a:spcBef>
                <a:spcPts val="300"/>
              </a:spcBef>
              <a:spcAft>
                <a:spcPts val="0"/>
              </a:spcAft>
              <a:buClr>
                <a:srgbClr val="002D55"/>
              </a:buClr>
              <a:buSzPts val="1500"/>
              <a:buFont typeface="Noto Sans Symbols"/>
              <a:buChar char="▪"/>
              <a:defRPr sz="1500" b="0" i="0" u="none" strike="noStrike" cap="none">
                <a:solidFill>
                  <a:srgbClr val="002D55"/>
                </a:solidFill>
                <a:latin typeface="Georgia"/>
                <a:ea typeface="Georgia"/>
                <a:cs typeface="Georgia"/>
                <a:sym typeface="Georgia"/>
              </a:defRPr>
            </a:lvl1pPr>
            <a:lvl2pPr marL="914400" marR="0" lvl="1"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2pPr>
            <a:lvl3pPr marL="1371600" marR="0" lvl="2" indent="-323850" algn="l" rtl="0">
              <a:lnSpc>
                <a:spcPct val="100000"/>
              </a:lnSpc>
              <a:spcBef>
                <a:spcPts val="300"/>
              </a:spcBef>
              <a:spcAft>
                <a:spcPts val="0"/>
              </a:spcAft>
              <a:buClr>
                <a:srgbClr val="002D55"/>
              </a:buClr>
              <a:buSzPts val="1500"/>
              <a:buFont typeface="Arial"/>
              <a:buChar char="•"/>
              <a:defRPr sz="1500" b="0" i="0" u="none" strike="noStrike" cap="none">
                <a:solidFill>
                  <a:srgbClr val="002D55"/>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35" name="Google Shape;135;p26"/>
          <p:cNvPicPr preferRelativeResize="0"/>
          <p:nvPr/>
        </p:nvPicPr>
        <p:blipFill rotWithShape="1">
          <a:blip r:embed="rId3">
            <a:alphaModFix/>
          </a:blip>
          <a:srcRect/>
          <a:stretch/>
        </p:blipFill>
        <p:spPr>
          <a:xfrm>
            <a:off x="7940919" y="94236"/>
            <a:ext cx="745880" cy="9263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7"/>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8" name="Google Shape;138;p27"/>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9" name="Google Shape;139;p2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457200" y="204788"/>
            <a:ext cx="3008400" cy="871500"/>
          </a:xfrm>
          <a:prstGeom prst="rect">
            <a:avLst/>
          </a:prstGeom>
          <a:noFill/>
          <a:ln>
            <a:noFill/>
          </a:ln>
        </p:spPr>
        <p:txBody>
          <a:bodyPr spcFirstLastPara="1" wrap="square" lIns="68575" tIns="68575" rIns="68575" bIns="68575" anchor="b" anchorCtr="0"/>
          <a:lstStyle>
            <a:lvl1pPr marR="0" lvl="0" algn="l" rtl="0">
              <a:lnSpc>
                <a:spcPct val="100000"/>
              </a:lnSpc>
              <a:spcBef>
                <a:spcPts val="0"/>
              </a:spcBef>
              <a:spcAft>
                <a:spcPts val="0"/>
              </a:spcAft>
              <a:buClr>
                <a:srgbClr val="002D55"/>
              </a:buClr>
              <a:buSzPts val="1500"/>
              <a:buFont typeface="Verdana"/>
              <a:buNone/>
              <a:defRPr sz="1500" b="1" i="0" u="none" strike="noStrike" cap="none">
                <a:solidFill>
                  <a:srgbClr val="002D5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Google Shape;142;p28"/>
          <p:cNvSpPr txBox="1">
            <a:spLocks noGrp="1"/>
          </p:cNvSpPr>
          <p:nvPr>
            <p:ph type="body" idx="1"/>
          </p:nvPr>
        </p:nvSpPr>
        <p:spPr>
          <a:xfrm>
            <a:off x="3575050" y="204788"/>
            <a:ext cx="5111700" cy="43896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500"/>
              </a:spcBef>
              <a:spcAft>
                <a:spcPts val="0"/>
              </a:spcAft>
              <a:buClr>
                <a:srgbClr val="002D55"/>
              </a:buClr>
              <a:buSzPts val="2400"/>
              <a:buFont typeface="Arial"/>
              <a:buNone/>
              <a:defRPr sz="2400" b="0" i="0" u="none" strike="noStrike" cap="none">
                <a:solidFill>
                  <a:srgbClr val="002D55"/>
                </a:solidFill>
                <a:latin typeface="Georgia"/>
                <a:ea typeface="Georgia"/>
                <a:cs typeface="Georgia"/>
                <a:sym typeface="Georgia"/>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3" name="Google Shape;143;p28"/>
          <p:cNvSpPr txBox="1">
            <a:spLocks noGrp="1"/>
          </p:cNvSpPr>
          <p:nvPr>
            <p:ph type="body" idx="2"/>
          </p:nvPr>
        </p:nvSpPr>
        <p:spPr>
          <a:xfrm>
            <a:off x="457200" y="1076325"/>
            <a:ext cx="3008400" cy="35184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200"/>
              </a:spcBef>
              <a:spcAft>
                <a:spcPts val="0"/>
              </a:spcAft>
              <a:buClr>
                <a:srgbClr val="002D55"/>
              </a:buClr>
              <a:buSzPts val="1100"/>
              <a:buFont typeface="Arial"/>
              <a:buNone/>
              <a:defRPr sz="1100" b="0" i="0" u="none" strike="noStrike" cap="none">
                <a:solidFill>
                  <a:srgbClr val="002D55"/>
                </a:solidFill>
                <a:latin typeface="Georgia"/>
                <a:ea typeface="Georgia"/>
                <a:cs typeface="Georgia"/>
                <a:sym typeface="Georgia"/>
              </a:defRPr>
            </a:lvl1pPr>
            <a:lvl2pPr marL="914400" marR="0" lvl="1"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144" name="Google Shape;144;p28"/>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5" name="Google Shape;145;p28"/>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6" name="Google Shape;146;p28"/>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1792288" y="3600450"/>
            <a:ext cx="5486400" cy="425100"/>
          </a:xfrm>
          <a:prstGeom prst="rect">
            <a:avLst/>
          </a:prstGeom>
          <a:noFill/>
          <a:ln>
            <a:noFill/>
          </a:ln>
        </p:spPr>
        <p:txBody>
          <a:bodyPr spcFirstLastPara="1" wrap="square" lIns="68575" tIns="68575" rIns="68575" bIns="68575" anchor="b" anchorCtr="0"/>
          <a:lstStyle>
            <a:lvl1pPr marR="0" lvl="0" algn="l" rtl="0">
              <a:lnSpc>
                <a:spcPct val="100000"/>
              </a:lnSpc>
              <a:spcBef>
                <a:spcPts val="0"/>
              </a:spcBef>
              <a:spcAft>
                <a:spcPts val="0"/>
              </a:spcAft>
              <a:buClr>
                <a:srgbClr val="002D55"/>
              </a:buClr>
              <a:buSzPts val="1500"/>
              <a:buFont typeface="Verdana"/>
              <a:buNone/>
              <a:defRPr sz="1500" b="1" i="0" u="none" strike="noStrike" cap="none">
                <a:solidFill>
                  <a:srgbClr val="002D5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9" name="Google Shape;149;p29"/>
          <p:cNvSpPr>
            <a:spLocks noGrp="1"/>
          </p:cNvSpPr>
          <p:nvPr>
            <p:ph type="pic" idx="2"/>
          </p:nvPr>
        </p:nvSpPr>
        <p:spPr>
          <a:xfrm>
            <a:off x="1792288" y="459581"/>
            <a:ext cx="5486400" cy="3086100"/>
          </a:xfrm>
          <a:prstGeom prst="rect">
            <a:avLst/>
          </a:prstGeom>
          <a:noFill/>
          <a:ln>
            <a:noFill/>
          </a:ln>
        </p:spPr>
        <p:txBody>
          <a:bodyPr spcFirstLastPara="1" wrap="square" lIns="68575" tIns="68575" rIns="68575" bIns="68575" anchor="t" anchorCtr="0"/>
          <a:lstStyle>
            <a:lvl1pPr marR="0" lvl="0" algn="l" rtl="0">
              <a:lnSpc>
                <a:spcPct val="100000"/>
              </a:lnSpc>
              <a:spcBef>
                <a:spcPts val="500"/>
              </a:spcBef>
              <a:spcAft>
                <a:spcPts val="0"/>
              </a:spcAft>
              <a:buClr>
                <a:srgbClr val="002D55"/>
              </a:buClr>
              <a:buSzPts val="2400"/>
              <a:buFont typeface="Arial"/>
              <a:buNone/>
              <a:defRPr sz="2400" b="0" i="0" u="none" strike="noStrike" cap="none">
                <a:solidFill>
                  <a:srgbClr val="002D55"/>
                </a:solidFill>
                <a:latin typeface="Georgia"/>
                <a:ea typeface="Georgia"/>
                <a:cs typeface="Georgia"/>
                <a:sym typeface="Georgia"/>
              </a:defRPr>
            </a:lvl1pPr>
            <a:lvl2pPr marR="0" lvl="1" algn="l" rtl="0">
              <a:lnSpc>
                <a:spcPct val="100000"/>
              </a:lnSpc>
              <a:spcBef>
                <a:spcPts val="400"/>
              </a:spcBef>
              <a:spcAft>
                <a:spcPts val="0"/>
              </a:spcAft>
              <a:buClr>
                <a:schemeClr val="dk1"/>
              </a:buClr>
              <a:buSzPts val="2100"/>
              <a:buFont typeface="Arial"/>
              <a:buNone/>
              <a:defRPr sz="2100" b="0" i="0" u="none" strike="noStrike" cap="none">
                <a:solidFill>
                  <a:schemeClr val="dk1"/>
                </a:solidFill>
                <a:latin typeface="Georgia"/>
                <a:ea typeface="Georgia"/>
                <a:cs typeface="Georgia"/>
                <a:sym typeface="Georgia"/>
              </a:defRPr>
            </a:lvl2pPr>
            <a:lvl3pPr marR="0" lvl="2" algn="l" rtl="0">
              <a:lnSpc>
                <a:spcPct val="100000"/>
              </a:lnSpc>
              <a:spcBef>
                <a:spcPts val="40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Georgia"/>
                <a:ea typeface="Georgia"/>
                <a:cs typeface="Georgia"/>
                <a:sym typeface="Georgia"/>
              </a:defRPr>
            </a:lvl4pPr>
            <a:lvl5pPr marR="0" lvl="4"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Georgia"/>
                <a:ea typeface="Georgia"/>
                <a:cs typeface="Georgia"/>
                <a:sym typeface="Georgia"/>
              </a:defRPr>
            </a:lvl5pPr>
            <a:lvl6pPr marR="0" lvl="5"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50" name="Google Shape;150;p29"/>
          <p:cNvSpPr txBox="1">
            <a:spLocks noGrp="1"/>
          </p:cNvSpPr>
          <p:nvPr>
            <p:ph type="body" idx="1"/>
          </p:nvPr>
        </p:nvSpPr>
        <p:spPr>
          <a:xfrm>
            <a:off x="1792288" y="4025503"/>
            <a:ext cx="5486400" cy="6036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200"/>
              </a:spcBef>
              <a:spcAft>
                <a:spcPts val="0"/>
              </a:spcAft>
              <a:buClr>
                <a:srgbClr val="002D55"/>
              </a:buClr>
              <a:buSzPts val="1100"/>
              <a:buFont typeface="Arial"/>
              <a:buNone/>
              <a:defRPr sz="1100" b="0" i="0" u="none" strike="noStrike" cap="none">
                <a:solidFill>
                  <a:srgbClr val="002D55"/>
                </a:solidFill>
                <a:latin typeface="Georgia"/>
                <a:ea typeface="Georgia"/>
                <a:cs typeface="Georgia"/>
                <a:sym typeface="Georgia"/>
              </a:defRPr>
            </a:lvl1pPr>
            <a:lvl2pPr marL="914400" marR="0" lvl="1"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0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151" name="Google Shape;151;p29"/>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2" name="Google Shape;152;p29"/>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3" name="Google Shape;153;p2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rgbClr val="002D55"/>
              </a:buClr>
              <a:buSzPts val="3000"/>
              <a:buFont typeface="Verdana"/>
              <a:buNone/>
              <a:defRPr sz="3000" b="1" i="0" u="none" strike="noStrike" cap="none">
                <a:solidFill>
                  <a:srgbClr val="002D5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6" name="Google Shape;156;p30"/>
          <p:cNvSpPr txBox="1">
            <a:spLocks noGrp="1"/>
          </p:cNvSpPr>
          <p:nvPr>
            <p:ph type="body" idx="1"/>
          </p:nvPr>
        </p:nvSpPr>
        <p:spPr>
          <a:xfrm rot="5400000">
            <a:off x="2925133" y="-1013113"/>
            <a:ext cx="3331200" cy="82296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300"/>
              </a:spcBef>
              <a:spcAft>
                <a:spcPts val="0"/>
              </a:spcAft>
              <a:buClr>
                <a:srgbClr val="002D55"/>
              </a:buClr>
              <a:buSzPts val="1500"/>
              <a:buFont typeface="Arial"/>
              <a:buNone/>
              <a:defRPr sz="1500" b="0" i="0" u="none" strike="noStrike" cap="none">
                <a:solidFill>
                  <a:srgbClr val="002D55"/>
                </a:solidFill>
                <a:latin typeface="Georgia"/>
                <a:ea typeface="Georgia"/>
                <a:cs typeface="Georgia"/>
                <a:sym typeface="Georgia"/>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7" name="Google Shape;157;p30"/>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8" name="Google Shape;158;p30"/>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rot="5400000">
            <a:off x="5463750" y="1371628"/>
            <a:ext cx="4388700" cy="20574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rgbClr val="002D55"/>
              </a:buClr>
              <a:buSzPts val="3000"/>
              <a:buFont typeface="Verdana"/>
              <a:buNone/>
              <a:defRPr sz="3000" b="1" i="0" u="none" strike="noStrike" cap="none">
                <a:solidFill>
                  <a:srgbClr val="002D5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31"/>
          <p:cNvSpPr txBox="1">
            <a:spLocks noGrp="1"/>
          </p:cNvSpPr>
          <p:nvPr>
            <p:ph type="body" idx="1"/>
          </p:nvPr>
        </p:nvSpPr>
        <p:spPr>
          <a:xfrm rot="5400000">
            <a:off x="1272750" y="-609572"/>
            <a:ext cx="4388700" cy="60198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300"/>
              </a:spcBef>
              <a:spcAft>
                <a:spcPts val="0"/>
              </a:spcAft>
              <a:buClr>
                <a:srgbClr val="002D55"/>
              </a:buClr>
              <a:buSzPts val="1500"/>
              <a:buFont typeface="Arial"/>
              <a:buNone/>
              <a:defRPr sz="1500" b="0" i="0" u="none" strike="noStrike" cap="none">
                <a:solidFill>
                  <a:srgbClr val="002D55"/>
                </a:solidFill>
                <a:latin typeface="Georgia"/>
                <a:ea typeface="Georgia"/>
                <a:cs typeface="Georgia"/>
                <a:sym typeface="Georgia"/>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Georgia"/>
                <a:ea typeface="Georgia"/>
                <a:cs typeface="Georgia"/>
                <a:sym typeface="Georgia"/>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63" name="Google Shape;163;p31"/>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4" name="Google Shape;164;p31"/>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5" name="Google Shape;165;p31"/>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8" name="Google Shape;168;p32"/>
          <p:cNvSpPr txBox="1">
            <a:spLocks noGrp="1"/>
          </p:cNvSpPr>
          <p:nvPr>
            <p:ph type="body" idx="1"/>
          </p:nvPr>
        </p:nvSpPr>
        <p:spPr>
          <a:xfrm>
            <a:off x="0" y="0"/>
            <a:ext cx="2250000" cy="2250000"/>
          </a:xfrm>
          <a:prstGeom prst="rect">
            <a:avLst/>
          </a:prstGeom>
          <a:noFill/>
          <a:ln>
            <a:noFill/>
          </a:ln>
        </p:spPr>
        <p:txBody>
          <a:bodyPr spcFirstLastPara="1" wrap="square" lIns="68575" tIns="34275" rIns="68575" bIns="34275" anchor="t" anchorCtr="0"/>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9" name="Google Shape;169;p32"/>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32"/>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32"/>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3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marR="0" lvl="0" algn="ctr" rtl="0">
              <a:lnSpc>
                <a:spcPct val="100000"/>
              </a:lnSpc>
              <a:spcBef>
                <a:spcPts val="0"/>
              </a:spcBef>
              <a:spcAft>
                <a:spcPts val="0"/>
              </a:spcAft>
              <a:buClr>
                <a:srgbClr val="000000"/>
              </a:buClr>
              <a:buSzPts val="1100"/>
              <a:buFont typeface="Arial"/>
              <a:buNone/>
              <a:defRPr sz="4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4" name="Google Shape;174;p3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marR="0" lvl="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75" name="Google Shape;175;p33"/>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33"/>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33"/>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
        <p:cNvGrpSpPr/>
        <p:nvPr/>
      </p:nvGrpSpPr>
      <p:grpSpPr>
        <a:xfrm>
          <a:off x="0" y="0"/>
          <a:ext cx="0" cy="0"/>
          <a:chOff x="0" y="0"/>
          <a:chExt cx="0" cy="0"/>
        </a:xfrm>
      </p:grpSpPr>
      <p:sp>
        <p:nvSpPr>
          <p:cNvPr id="23" name="Google Shape;23;p6"/>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lstStyle>
            <a:lvl1pPr marL="457200" marR="0" lvl="0" indent="-355600" algn="l" rtl="0">
              <a:lnSpc>
                <a:spcPct val="110000"/>
              </a:lnSpc>
              <a:spcBef>
                <a:spcPts val="400"/>
              </a:spcBef>
              <a:spcAft>
                <a:spcPts val="0"/>
              </a:spcAft>
              <a:buClr>
                <a:srgbClr val="002D55"/>
              </a:buClr>
              <a:buSzPts val="20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2pPr>
            <a:lvl3pPr marL="1371600" marR="0" lvl="2"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191CD"/>
              </a:buClr>
              <a:buSzPts val="3600"/>
              <a:buFont typeface="Helvetica Neue"/>
              <a:buNone/>
              <a:defRPr sz="3600" b="1" i="0" u="none" strike="noStrike" cap="none">
                <a:solidFill>
                  <a:srgbClr val="5191CD"/>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 name="Google Shape;15;p3"/>
          <p:cNvPicPr preferRelativeResize="0"/>
          <p:nvPr userDrawn="1"/>
        </p:nvPicPr>
        <p:blipFill rotWithShape="1">
          <a:blip r:embed="rId2">
            <a:alphaModFix/>
          </a:blip>
          <a:srcRect/>
          <a:stretch/>
        </p:blipFill>
        <p:spPr>
          <a:xfrm>
            <a:off x="8325934" y="216717"/>
            <a:ext cx="575324" cy="714519"/>
          </a:xfrm>
          <a:prstGeom prst="rect">
            <a:avLst/>
          </a:prstGeom>
          <a:noFill/>
          <a:ln>
            <a:noFill/>
          </a:ln>
        </p:spPr>
      </p:pic>
      <p:pic>
        <p:nvPicPr>
          <p:cNvPr id="6" name="Picture 5" descr="Bridge-Initiativ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marR="0" lvl="0" algn="l" rtl="0">
              <a:lnSpc>
                <a:spcPct val="100000"/>
              </a:lnSpc>
              <a:spcBef>
                <a:spcPts val="0"/>
              </a:spcBef>
              <a:spcAft>
                <a:spcPts val="0"/>
              </a:spcAft>
              <a:buClr>
                <a:srgbClr val="000000"/>
              </a:buClr>
              <a:buSzPts val="1100"/>
              <a:buFont typeface="Arial"/>
              <a:buNone/>
              <a:defRPr sz="4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80" name="Google Shape;180;p3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endParaRPr/>
          </a:p>
        </p:txBody>
      </p:sp>
      <p:sp>
        <p:nvSpPr>
          <p:cNvPr id="181" name="Google Shape;181;p34"/>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34"/>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6"/>
        <p:cNvGrpSpPr/>
        <p:nvPr/>
      </p:nvGrpSpPr>
      <p:grpSpPr>
        <a:xfrm>
          <a:off x="0" y="0"/>
          <a:ext cx="0" cy="0"/>
          <a:chOff x="0" y="0"/>
          <a:chExt cx="0" cy="0"/>
        </a:xfrm>
      </p:grpSpPr>
      <p:sp>
        <p:nvSpPr>
          <p:cNvPr id="27" name="Google Shape;27;p7"/>
          <p:cNvSpPr/>
          <p:nvPr/>
        </p:nvSpPr>
        <p:spPr>
          <a:xfrm>
            <a:off x="0" y="1402676"/>
            <a:ext cx="9144000" cy="2507100"/>
          </a:xfrm>
          <a:prstGeom prst="rect">
            <a:avLst/>
          </a:prstGeom>
          <a:solidFill>
            <a:srgbClr val="5191C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191CD"/>
              </a:solidFill>
              <a:latin typeface="Calibri"/>
              <a:ea typeface="Calibri"/>
              <a:cs typeface="Calibri"/>
              <a:sym typeface="Calibri"/>
            </a:endParaRPr>
          </a:p>
        </p:txBody>
      </p:sp>
      <p:sp>
        <p:nvSpPr>
          <p:cNvPr id="28" name="Google Shape;28;p7"/>
          <p:cNvSpPr/>
          <p:nvPr/>
        </p:nvSpPr>
        <p:spPr>
          <a:xfrm>
            <a:off x="0" y="3525204"/>
            <a:ext cx="6797100" cy="114300"/>
          </a:xfrm>
          <a:prstGeom prst="rect">
            <a:avLst/>
          </a:prstGeom>
          <a:solidFill>
            <a:srgbClr val="5191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7"/>
          <p:cNvSpPr txBox="1">
            <a:spLocks noGrp="1"/>
          </p:cNvSpPr>
          <p:nvPr>
            <p:ph type="title"/>
          </p:nvPr>
        </p:nvSpPr>
        <p:spPr>
          <a:xfrm>
            <a:off x="1081901" y="1733722"/>
            <a:ext cx="6944400" cy="1443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4000"/>
              <a:buFont typeface="Helvetica Neue"/>
              <a:buNone/>
              <a:defRPr sz="4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 name="Google Shape;15;p3"/>
          <p:cNvPicPr preferRelativeResize="0"/>
          <p:nvPr userDrawn="1"/>
        </p:nvPicPr>
        <p:blipFill rotWithShape="1">
          <a:blip r:embed="rId2">
            <a:alphaModFix/>
          </a:blip>
          <a:srcRect/>
          <a:stretch/>
        </p:blipFill>
        <p:spPr>
          <a:xfrm>
            <a:off x="8325934" y="216717"/>
            <a:ext cx="575324" cy="714519"/>
          </a:xfrm>
          <a:prstGeom prst="rect">
            <a:avLst/>
          </a:prstGeom>
          <a:noFill/>
          <a:ln>
            <a:noFill/>
          </a:ln>
        </p:spPr>
      </p:pic>
      <p:pic>
        <p:nvPicPr>
          <p:cNvPr id="7" name="Picture 6" descr="Bridge-Initiativ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mt="60000"/>
          </a:blip>
          <a:stretch>
            <a:fillRect/>
          </a:stretch>
        </a:blipFill>
        <a:effectLst/>
      </p:bgPr>
    </p:bg>
    <p:spTree>
      <p:nvGrpSpPr>
        <p:cNvPr id="1" name="Shape 31"/>
        <p:cNvGrpSpPr/>
        <p:nvPr/>
      </p:nvGrpSpPr>
      <p:grpSpPr>
        <a:xfrm>
          <a:off x="0" y="0"/>
          <a:ext cx="0" cy="0"/>
          <a:chOff x="0" y="0"/>
          <a:chExt cx="0" cy="0"/>
        </a:xfrm>
      </p:grpSpPr>
      <p:sp>
        <p:nvSpPr>
          <p:cNvPr id="32" name="Google Shape;32;p8"/>
          <p:cNvSpPr/>
          <p:nvPr/>
        </p:nvSpPr>
        <p:spPr>
          <a:xfrm>
            <a:off x="449262" y="0"/>
            <a:ext cx="6561000" cy="5150100"/>
          </a:xfrm>
          <a:prstGeom prst="rect">
            <a:avLst/>
          </a:prstGeom>
          <a:solidFill>
            <a:srgbClr val="5191CD">
              <a:alpha val="72549"/>
            </a:srgb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8"/>
          <p:cNvSpPr txBox="1">
            <a:spLocks noGrp="1"/>
          </p:cNvSpPr>
          <p:nvPr>
            <p:ph type="ctrTitle"/>
          </p:nvPr>
        </p:nvSpPr>
        <p:spPr>
          <a:xfrm>
            <a:off x="708453" y="2669760"/>
            <a:ext cx="6047700" cy="1026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2D55"/>
              </a:buClr>
              <a:buSzPts val="4000"/>
              <a:buFont typeface="Helvetica Neue"/>
              <a:buNone/>
              <a:defRPr sz="4000" b="1" i="0" u="none" strike="noStrike" cap="none">
                <a:solidFill>
                  <a:srgbClr val="002D55"/>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8"/>
          <p:cNvSpPr txBox="1">
            <a:spLocks noGrp="1"/>
          </p:cNvSpPr>
          <p:nvPr>
            <p:ph type="subTitle" idx="1"/>
          </p:nvPr>
        </p:nvSpPr>
        <p:spPr>
          <a:xfrm>
            <a:off x="708453" y="3689973"/>
            <a:ext cx="6047700" cy="11958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002D55"/>
              </a:buClr>
              <a:buSzPts val="2000"/>
              <a:buFont typeface="Arial"/>
              <a:buNone/>
              <a:defRPr sz="2000" b="0" i="0" u="none" strike="noStrike" cap="none">
                <a:solidFill>
                  <a:srgbClr val="002D55"/>
                </a:solidFill>
                <a:latin typeface="Georgia"/>
                <a:ea typeface="Georgia"/>
                <a:cs typeface="Georgia"/>
                <a:sym typeface="Georgia"/>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Georgia"/>
                <a:ea typeface="Georgia"/>
                <a:cs typeface="Georgia"/>
                <a:sym typeface="Georgia"/>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Georgia"/>
                <a:ea typeface="Georgia"/>
                <a:cs typeface="Georgia"/>
                <a:sym typeface="Georgia"/>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5" name="Google Shape;35;p8"/>
          <p:cNvSpPr txBox="1"/>
          <p:nvPr/>
        </p:nvSpPr>
        <p:spPr>
          <a:xfrm>
            <a:off x="708453" y="942976"/>
            <a:ext cx="6047700" cy="18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600"/>
              <a:buFont typeface="Helvetica Neue"/>
              <a:buNone/>
            </a:pPr>
            <a:r>
              <a:rPr lang="en-US" sz="4600" b="1" i="0" u="none" strike="noStrike" cap="none">
                <a:solidFill>
                  <a:schemeClr val="lt1"/>
                </a:solidFill>
                <a:latin typeface="Helvetica Neue"/>
                <a:ea typeface="Helvetica Neue"/>
                <a:cs typeface="Helvetica Neue"/>
                <a:sym typeface="Helvetica Neue"/>
              </a:rPr>
              <a:t>Institute </a:t>
            </a:r>
            <a:r>
              <a:rPr lang="en-US" sz="4600" b="0" i="1" u="none" strike="noStrike" cap="none">
                <a:solidFill>
                  <a:schemeClr val="lt1"/>
                </a:solidFill>
                <a:latin typeface="Helvetica Neue"/>
                <a:ea typeface="Helvetica Neue"/>
                <a:cs typeface="Helvetica Neue"/>
                <a:sym typeface="Helvetica Neue"/>
              </a:rPr>
              <a:t>for</a:t>
            </a:r>
            <a:r>
              <a:rPr lang="en-US" sz="4600" b="1" i="0" u="none" strike="noStrike" cap="none">
                <a:solidFill>
                  <a:schemeClr val="lt1"/>
                </a:solidFill>
                <a:latin typeface="Helvetica Neue"/>
                <a:ea typeface="Helvetica Neue"/>
                <a:cs typeface="Helvetica Neue"/>
                <a:sym typeface="Helvetica Neue"/>
              </a:rPr>
              <a:t> </a:t>
            </a:r>
            <a:br>
              <a:rPr lang="en-US" sz="4600" b="1" i="0" u="none" strike="noStrike" cap="none">
                <a:solidFill>
                  <a:schemeClr val="lt1"/>
                </a:solidFill>
                <a:latin typeface="Helvetica Neue"/>
                <a:ea typeface="Helvetica Neue"/>
                <a:cs typeface="Helvetica Neue"/>
                <a:sym typeface="Helvetica Neue"/>
              </a:rPr>
            </a:br>
            <a:r>
              <a:rPr lang="en-US" sz="4600" b="1" i="0" u="none" strike="noStrike" cap="none">
                <a:solidFill>
                  <a:schemeClr val="lt1"/>
                </a:solidFill>
                <a:latin typeface="Helvetica Neue"/>
                <a:ea typeface="Helvetica Neue"/>
                <a:cs typeface="Helvetica Neue"/>
                <a:sym typeface="Helvetica Neue"/>
              </a:rPr>
              <a:t>Social Policy </a:t>
            </a:r>
            <a:r>
              <a:rPr lang="en-US" sz="4600" b="0" i="1" u="none" strike="noStrike" cap="none">
                <a:solidFill>
                  <a:schemeClr val="lt1"/>
                </a:solidFill>
                <a:latin typeface="Helvetica Neue"/>
                <a:ea typeface="Helvetica Neue"/>
                <a:cs typeface="Helvetica Neue"/>
                <a:sym typeface="Helvetica Neue"/>
              </a:rPr>
              <a:t>and</a:t>
            </a:r>
            <a:r>
              <a:rPr lang="en-US" sz="4600" b="1" i="0" u="none" strike="noStrike" cap="none">
                <a:solidFill>
                  <a:schemeClr val="lt1"/>
                </a:solidFill>
                <a:latin typeface="Helvetica Neue"/>
                <a:ea typeface="Helvetica Neue"/>
                <a:cs typeface="Helvetica Neue"/>
                <a:sym typeface="Helvetica Neue"/>
              </a:rPr>
              <a:t> Understanding</a:t>
            </a:r>
            <a:endParaRPr sz="4600" b="1" i="0" u="none" strike="noStrike" cap="none">
              <a:solidFill>
                <a:schemeClr val="lt1"/>
              </a:solidFill>
              <a:latin typeface="Helvetica Neue"/>
              <a:ea typeface="Helvetica Neue"/>
              <a:cs typeface="Helvetica Neue"/>
              <a:sym typeface="Helvetica Neue"/>
            </a:endParaRPr>
          </a:p>
        </p:txBody>
      </p:sp>
      <p:pic>
        <p:nvPicPr>
          <p:cNvPr id="36" name="Google Shape;36;p8" descr="ISPU-Logo-1-color.png"/>
          <p:cNvPicPr preferRelativeResize="0"/>
          <p:nvPr/>
        </p:nvPicPr>
        <p:blipFill rotWithShape="1">
          <a:blip r:embed="rId3">
            <a:alphaModFix/>
          </a:blip>
          <a:srcRect/>
          <a:stretch/>
        </p:blipFill>
        <p:spPr>
          <a:xfrm>
            <a:off x="7426960" y="3634740"/>
            <a:ext cx="998219" cy="12544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pic>
        <p:nvPicPr>
          <p:cNvPr id="38" name="Google Shape;38;p9" descr="Logo-like pattern.png"/>
          <p:cNvPicPr preferRelativeResize="0"/>
          <p:nvPr/>
        </p:nvPicPr>
        <p:blipFill rotWithShape="1">
          <a:blip r:embed="rId2">
            <a:alphaModFix/>
          </a:blip>
          <a:srcRect b="78206"/>
          <a:stretch/>
        </p:blipFill>
        <p:spPr>
          <a:xfrm>
            <a:off x="0" y="0"/>
            <a:ext cx="9144000" cy="1120941"/>
          </a:xfrm>
          <a:prstGeom prst="rect">
            <a:avLst/>
          </a:prstGeom>
          <a:noFill/>
          <a:ln>
            <a:noFill/>
          </a:ln>
        </p:spPr>
      </p:pic>
      <p:sp>
        <p:nvSpPr>
          <p:cNvPr id="39" name="Google Shape;39;p9"/>
          <p:cNvSpPr txBox="1">
            <a:spLocks noGrp="1"/>
          </p:cNvSpPr>
          <p:nvPr>
            <p:ph type="body" idx="1"/>
          </p:nvPr>
        </p:nvSpPr>
        <p:spPr>
          <a:xfrm>
            <a:off x="475933" y="1436087"/>
            <a:ext cx="7997100" cy="3331200"/>
          </a:xfrm>
          <a:prstGeom prst="rect">
            <a:avLst/>
          </a:prstGeom>
          <a:noFill/>
          <a:ln>
            <a:noFill/>
          </a:ln>
        </p:spPr>
        <p:txBody>
          <a:bodyPr spcFirstLastPara="1" wrap="square" lIns="91425" tIns="91425" rIns="91425" bIns="91425" anchor="t" anchorCtr="0"/>
          <a:lstStyle>
            <a:lvl1pPr marL="457200" marR="0" lvl="0" indent="-355600" algn="l" rtl="0">
              <a:lnSpc>
                <a:spcPct val="110000"/>
              </a:lnSpc>
              <a:spcBef>
                <a:spcPts val="400"/>
              </a:spcBef>
              <a:spcAft>
                <a:spcPts val="0"/>
              </a:spcAft>
              <a:buClr>
                <a:srgbClr val="002D55"/>
              </a:buClr>
              <a:buSzPts val="20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2pPr>
            <a:lvl3pPr marL="1371600" marR="0" lvl="2"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9"/>
          <p:cNvSpPr/>
          <p:nvPr/>
        </p:nvSpPr>
        <p:spPr>
          <a:xfrm>
            <a:off x="0" y="0"/>
            <a:ext cx="9144000" cy="1120800"/>
          </a:xfrm>
          <a:prstGeom prst="rect">
            <a:avLst/>
          </a:prstGeom>
          <a:solidFill>
            <a:srgbClr val="5191C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191CD"/>
              </a:solidFill>
              <a:latin typeface="Calibri"/>
              <a:ea typeface="Calibri"/>
              <a:cs typeface="Calibri"/>
              <a:sym typeface="Calibri"/>
            </a:endParaRPr>
          </a:p>
        </p:txBody>
      </p:sp>
      <p:pic>
        <p:nvPicPr>
          <p:cNvPr id="41" name="Google Shape;41;p9" descr="ISPU-Logo-1-color.png"/>
          <p:cNvPicPr preferRelativeResize="0"/>
          <p:nvPr/>
        </p:nvPicPr>
        <p:blipFill rotWithShape="1">
          <a:blip r:embed="rId3">
            <a:alphaModFix/>
          </a:blip>
          <a:srcRect/>
          <a:stretch/>
        </p:blipFill>
        <p:spPr>
          <a:xfrm>
            <a:off x="8108772" y="258064"/>
            <a:ext cx="497179" cy="624796"/>
          </a:xfrm>
          <a:prstGeom prst="rect">
            <a:avLst/>
          </a:prstGeom>
          <a:noFill/>
          <a:ln>
            <a:noFill/>
          </a:ln>
        </p:spPr>
      </p:pic>
      <p:sp>
        <p:nvSpPr>
          <p:cNvPr id="42" name="Google Shape;42;p9"/>
          <p:cNvSpPr txBox="1">
            <a:spLocks noGrp="1"/>
          </p:cNvSpPr>
          <p:nvPr>
            <p:ph type="title"/>
          </p:nvPr>
        </p:nvSpPr>
        <p:spPr>
          <a:xfrm>
            <a:off x="475933" y="128773"/>
            <a:ext cx="72948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mt="60000"/>
          </a:blip>
          <a:stretch>
            <a:fillRect/>
          </a:stretch>
        </a:blipFill>
        <a:effectLst/>
      </p:bgPr>
    </p:bg>
    <p:spTree>
      <p:nvGrpSpPr>
        <p:cNvPr id="1" name="Shape 43"/>
        <p:cNvGrpSpPr/>
        <p:nvPr/>
      </p:nvGrpSpPr>
      <p:grpSpPr>
        <a:xfrm>
          <a:off x="0" y="0"/>
          <a:ext cx="0" cy="0"/>
          <a:chOff x="0" y="0"/>
          <a:chExt cx="0" cy="0"/>
        </a:xfrm>
      </p:grpSpPr>
      <p:sp>
        <p:nvSpPr>
          <p:cNvPr id="44" name="Google Shape;44;p10"/>
          <p:cNvSpPr/>
          <p:nvPr/>
        </p:nvSpPr>
        <p:spPr>
          <a:xfrm>
            <a:off x="0" y="1918380"/>
            <a:ext cx="9144000" cy="1425000"/>
          </a:xfrm>
          <a:prstGeom prst="rect">
            <a:avLst/>
          </a:prstGeom>
          <a:solidFill>
            <a:srgbClr val="5191CD">
              <a:alpha val="80000"/>
            </a:srgb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191CD"/>
              </a:solidFill>
              <a:latin typeface="Calibri"/>
              <a:ea typeface="Calibri"/>
              <a:cs typeface="Calibri"/>
              <a:sym typeface="Calibri"/>
            </a:endParaRPr>
          </a:p>
        </p:txBody>
      </p:sp>
      <p:sp>
        <p:nvSpPr>
          <p:cNvPr id="45" name="Google Shape;45;p10"/>
          <p:cNvSpPr txBox="1">
            <a:spLocks noGrp="1"/>
          </p:cNvSpPr>
          <p:nvPr>
            <p:ph type="title"/>
          </p:nvPr>
        </p:nvSpPr>
        <p:spPr>
          <a:xfrm>
            <a:off x="457200" y="2222922"/>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4000"/>
              <a:buFont typeface="Helvetica Neue"/>
              <a:buNone/>
              <a:defRPr sz="40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11"/>
          <p:cNvSpPr/>
          <p:nvPr/>
        </p:nvSpPr>
        <p:spPr>
          <a:xfrm>
            <a:off x="0" y="0"/>
            <a:ext cx="4648200" cy="5143500"/>
          </a:xfrm>
          <a:prstGeom prst="rect">
            <a:avLst/>
          </a:prstGeom>
          <a:solidFill>
            <a:srgbClr val="5191C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191CD"/>
              </a:solidFill>
              <a:latin typeface="Calibri"/>
              <a:ea typeface="Calibri"/>
              <a:cs typeface="Calibri"/>
              <a:sym typeface="Calibri"/>
            </a:endParaRPr>
          </a:p>
        </p:txBody>
      </p:sp>
      <p:sp>
        <p:nvSpPr>
          <p:cNvPr id="48" name="Google Shape;48;p11"/>
          <p:cNvSpPr txBox="1">
            <a:spLocks noGrp="1"/>
          </p:cNvSpPr>
          <p:nvPr>
            <p:ph type="title"/>
          </p:nvPr>
        </p:nvSpPr>
        <p:spPr>
          <a:xfrm>
            <a:off x="457200" y="205978"/>
            <a:ext cx="4191000" cy="148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2D55"/>
              </a:buClr>
              <a:buSzPts val="3600"/>
              <a:buFont typeface="Helvetica Neue"/>
              <a:buNone/>
              <a:defRPr sz="3600" b="1" i="0" u="none" strike="noStrike" cap="none">
                <a:solidFill>
                  <a:srgbClr val="002D55"/>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11"/>
          <p:cNvSpPr txBox="1">
            <a:spLocks noGrp="1"/>
          </p:cNvSpPr>
          <p:nvPr>
            <p:ph type="body" idx="1"/>
          </p:nvPr>
        </p:nvSpPr>
        <p:spPr>
          <a:xfrm>
            <a:off x="457200" y="2328992"/>
            <a:ext cx="3750900" cy="2541000"/>
          </a:xfrm>
          <a:prstGeom prst="rect">
            <a:avLst/>
          </a:prstGeom>
          <a:noFill/>
          <a:ln>
            <a:noFill/>
          </a:ln>
        </p:spPr>
        <p:txBody>
          <a:bodyPr spcFirstLastPara="1" wrap="square" lIns="91425" tIns="91425" rIns="91425" bIns="91425" anchor="t" anchorCtr="0"/>
          <a:lstStyle>
            <a:lvl1pPr marL="457200" marR="0" lvl="0" indent="-355600" algn="l" rtl="0">
              <a:lnSpc>
                <a:spcPct val="110000"/>
              </a:lnSpc>
              <a:spcBef>
                <a:spcPts val="400"/>
              </a:spcBef>
              <a:spcAft>
                <a:spcPts val="0"/>
              </a:spcAft>
              <a:buClr>
                <a:srgbClr val="002D55"/>
              </a:buClr>
              <a:buSzPts val="20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2pPr>
            <a:lvl3pPr marL="1371600" marR="0" lvl="2"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body" idx="2"/>
          </p:nvPr>
        </p:nvSpPr>
        <p:spPr>
          <a:xfrm>
            <a:off x="4993500" y="2328991"/>
            <a:ext cx="3778200" cy="2535900"/>
          </a:xfrm>
          <a:prstGeom prst="rect">
            <a:avLst/>
          </a:prstGeom>
          <a:noFill/>
          <a:ln>
            <a:noFill/>
          </a:ln>
        </p:spPr>
        <p:txBody>
          <a:bodyPr spcFirstLastPara="1" wrap="square" lIns="91425" tIns="91425" rIns="91425" bIns="91425" anchor="t" anchorCtr="0"/>
          <a:lstStyle>
            <a:lvl1pPr marL="457200" marR="0" lvl="0" indent="-355600" algn="l" rtl="0">
              <a:lnSpc>
                <a:spcPct val="110000"/>
              </a:lnSpc>
              <a:spcBef>
                <a:spcPts val="400"/>
              </a:spcBef>
              <a:spcAft>
                <a:spcPts val="0"/>
              </a:spcAft>
              <a:buClr>
                <a:srgbClr val="002D55"/>
              </a:buClr>
              <a:buSzPts val="2000"/>
              <a:buFont typeface="Noto Sans Symbols"/>
              <a:buChar char="▪"/>
              <a:defRPr sz="2000" b="0" i="0" u="none" strike="noStrike" cap="none">
                <a:solidFill>
                  <a:srgbClr val="002D55"/>
                </a:solidFill>
                <a:latin typeface="Georgia"/>
                <a:ea typeface="Georgia"/>
                <a:cs typeface="Georgia"/>
                <a:sym typeface="Georgia"/>
              </a:defRPr>
            </a:lvl1pPr>
            <a:lvl2pPr marL="914400" marR="0" lvl="1"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2pPr>
            <a:lvl3pPr marL="1371600" marR="0" lvl="2" indent="-355600" algn="l" rtl="0">
              <a:lnSpc>
                <a:spcPct val="100000"/>
              </a:lnSpc>
              <a:spcBef>
                <a:spcPts val="400"/>
              </a:spcBef>
              <a:spcAft>
                <a:spcPts val="0"/>
              </a:spcAft>
              <a:buClr>
                <a:srgbClr val="002D55"/>
              </a:buClr>
              <a:buSzPts val="2000"/>
              <a:buFont typeface="Arial"/>
              <a:buChar char="•"/>
              <a:defRPr sz="2000" b="0" i="0" u="none" strike="noStrike" cap="none">
                <a:solidFill>
                  <a:srgbClr val="002D55"/>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11"/>
          <p:cNvSpPr/>
          <p:nvPr/>
        </p:nvSpPr>
        <p:spPr>
          <a:xfrm>
            <a:off x="0" y="1894321"/>
            <a:ext cx="1493400" cy="114300"/>
          </a:xfrm>
          <a:prstGeom prst="rect">
            <a:avLst/>
          </a:prstGeom>
          <a:solidFill>
            <a:srgbClr val="5191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 name="Google Shape;15;p3"/>
          <p:cNvPicPr preferRelativeResize="0"/>
          <p:nvPr userDrawn="1"/>
        </p:nvPicPr>
        <p:blipFill rotWithShape="1">
          <a:blip r:embed="rId2">
            <a:alphaModFix/>
          </a:blip>
          <a:srcRect/>
          <a:stretch/>
        </p:blipFill>
        <p:spPr>
          <a:xfrm>
            <a:off x="8325934" y="216717"/>
            <a:ext cx="575324" cy="714519"/>
          </a:xfrm>
          <a:prstGeom prst="rect">
            <a:avLst/>
          </a:prstGeom>
          <a:noFill/>
          <a:ln>
            <a:noFill/>
          </a:ln>
        </p:spPr>
      </p:pic>
      <p:pic>
        <p:nvPicPr>
          <p:cNvPr id="9" name="Picture 8" descr="Bridge-Initiativ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1499333" y="882859"/>
            <a:ext cx="6145500" cy="2874900"/>
          </a:xfrm>
          <a:prstGeom prst="rect">
            <a:avLst/>
          </a:prstGeom>
          <a:noFill/>
          <a:ln>
            <a:noFill/>
          </a:ln>
        </p:spPr>
        <p:txBody>
          <a:bodyPr spcFirstLastPara="1" wrap="square" lIns="91425" tIns="91425" rIns="91425" bIns="91425" anchor="ctr" anchorCtr="0"/>
          <a:lstStyle>
            <a:lvl1pPr marL="457200" marR="0" lvl="0" indent="-228600" algn="l" rtl="0">
              <a:lnSpc>
                <a:spcPct val="110000"/>
              </a:lnSpc>
              <a:spcBef>
                <a:spcPts val="480"/>
              </a:spcBef>
              <a:spcAft>
                <a:spcPts val="0"/>
              </a:spcAft>
              <a:buClr>
                <a:srgbClr val="002D55"/>
              </a:buClr>
              <a:buSzPts val="2400"/>
              <a:buFont typeface="Arial"/>
              <a:buNone/>
              <a:defRPr sz="2400" b="0" i="0" u="none" strike="noStrike" cap="none">
                <a:solidFill>
                  <a:srgbClr val="002D55"/>
                </a:solidFill>
                <a:latin typeface="Georgia"/>
                <a:ea typeface="Georgia"/>
                <a:cs typeface="Georgia"/>
                <a:sym typeface="Georgia"/>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12"/>
          <p:cNvSpPr/>
          <p:nvPr/>
        </p:nvSpPr>
        <p:spPr>
          <a:xfrm>
            <a:off x="0" y="3885850"/>
            <a:ext cx="9144000" cy="434100"/>
          </a:xfrm>
          <a:prstGeom prst="rect">
            <a:avLst/>
          </a:prstGeom>
          <a:solidFill>
            <a:srgbClr val="5191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12"/>
          <p:cNvSpPr txBox="1">
            <a:spLocks noGrp="1"/>
          </p:cNvSpPr>
          <p:nvPr>
            <p:ph type="body" idx="2"/>
          </p:nvPr>
        </p:nvSpPr>
        <p:spPr>
          <a:xfrm>
            <a:off x="1499332" y="3885850"/>
            <a:ext cx="6145500" cy="434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Helvetica Neue"/>
                <a:ea typeface="Helvetica Neue"/>
                <a:cs typeface="Helvetica Neue"/>
                <a:sym typeface="Helvetica Neue"/>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pic>
        <p:nvPicPr>
          <p:cNvPr id="6" name="Google Shape;15;p3"/>
          <p:cNvPicPr preferRelativeResize="0"/>
          <p:nvPr userDrawn="1"/>
        </p:nvPicPr>
        <p:blipFill rotWithShape="1">
          <a:blip r:embed="rId2">
            <a:alphaModFix/>
          </a:blip>
          <a:srcRect/>
          <a:stretch/>
        </p:blipFill>
        <p:spPr>
          <a:xfrm>
            <a:off x="8325934" y="216717"/>
            <a:ext cx="575324" cy="714519"/>
          </a:xfrm>
          <a:prstGeom prst="rect">
            <a:avLst/>
          </a:prstGeom>
          <a:noFill/>
          <a:ln>
            <a:noFill/>
          </a:ln>
        </p:spPr>
      </p:pic>
      <p:pic>
        <p:nvPicPr>
          <p:cNvPr id="7" name="Picture 6" descr="Bridge-Initiativ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p:nvPr/>
        </p:nvSpPr>
        <p:spPr>
          <a:xfrm>
            <a:off x="449262" y="0"/>
            <a:ext cx="6561000" cy="5143500"/>
          </a:xfrm>
          <a:prstGeom prst="rect">
            <a:avLst/>
          </a:prstGeom>
          <a:solidFill>
            <a:srgbClr val="5191CD">
              <a:alpha val="5960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 name="Google Shape;7;p1"/>
          <p:cNvSpPr txBox="1"/>
          <p:nvPr/>
        </p:nvSpPr>
        <p:spPr>
          <a:xfrm>
            <a:off x="708025" y="739378"/>
            <a:ext cx="6048300" cy="181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Helvetica Neue"/>
              <a:buNone/>
            </a:pPr>
            <a:r>
              <a:rPr lang="en-US" sz="3600" b="1" i="0" u="none" strike="noStrike" cap="none">
                <a:solidFill>
                  <a:schemeClr val="lt1"/>
                </a:solidFill>
                <a:latin typeface="Helvetica Neue"/>
                <a:ea typeface="Helvetica Neue"/>
                <a:cs typeface="Helvetica Neue"/>
                <a:sym typeface="Helvetica Neue"/>
              </a:rPr>
              <a:t>Institute </a:t>
            </a:r>
            <a:r>
              <a:rPr lang="en-US" sz="3600" b="1" i="1" u="none" strike="noStrike" cap="none">
                <a:solidFill>
                  <a:schemeClr val="lt1"/>
                </a:solidFill>
                <a:latin typeface="Helvetica Neue"/>
                <a:ea typeface="Helvetica Neue"/>
                <a:cs typeface="Helvetica Neue"/>
                <a:sym typeface="Helvetica Neue"/>
              </a:rPr>
              <a:t>for</a:t>
            </a:r>
            <a:r>
              <a:rPr lang="en-US" sz="3600" b="1" i="0" u="none" strike="noStrike" cap="none">
                <a:solidFill>
                  <a:schemeClr val="lt1"/>
                </a:solidFill>
                <a:latin typeface="Helvetica Neue"/>
                <a:ea typeface="Helvetica Neue"/>
                <a:cs typeface="Helvetica Neue"/>
                <a:sym typeface="Helvetica Neue"/>
              </a:rPr>
              <a:t> Social Policy </a:t>
            </a:r>
            <a:r>
              <a:rPr lang="en-US" sz="3600" b="1" i="1" u="none" strike="noStrike" cap="none">
                <a:solidFill>
                  <a:schemeClr val="lt1"/>
                </a:solidFill>
                <a:latin typeface="Helvetica Neue"/>
                <a:ea typeface="Helvetica Neue"/>
                <a:cs typeface="Helvetica Neue"/>
                <a:sym typeface="Helvetica Neue"/>
              </a:rPr>
              <a:t>and</a:t>
            </a:r>
            <a:r>
              <a:rPr lang="en-US" sz="3600" b="1" i="0" u="none" strike="noStrike" cap="none">
                <a:solidFill>
                  <a:schemeClr val="lt1"/>
                </a:solidFill>
                <a:latin typeface="Helvetica Neue"/>
                <a:ea typeface="Helvetica Neue"/>
                <a:cs typeface="Helvetica Neue"/>
                <a:sym typeface="Helvetica Neue"/>
              </a:rPr>
              <a:t> Understanding</a:t>
            </a:r>
            <a:endParaRPr sz="3600" b="1" i="0" u="none" strike="noStrike" cap="none">
              <a:solidFill>
                <a:srgbClr val="000000"/>
              </a:solidFill>
              <a:latin typeface="Arial"/>
              <a:ea typeface="Arial"/>
              <a:cs typeface="Arial"/>
              <a:sym typeface="Arial"/>
            </a:endParaRPr>
          </a:p>
        </p:txBody>
      </p:sp>
      <p:pic>
        <p:nvPicPr>
          <p:cNvPr id="8" name="Google Shape;8;p1"/>
          <p:cNvPicPr preferRelativeResize="0"/>
          <p:nvPr/>
        </p:nvPicPr>
        <p:blipFill rotWithShape="1">
          <a:blip r:embed="rId3">
            <a:alphaModFix/>
          </a:blip>
          <a:srcRect/>
          <a:stretch/>
        </p:blipFill>
        <p:spPr>
          <a:xfrm>
            <a:off x="7580500" y="3019983"/>
            <a:ext cx="1000325" cy="1242350"/>
          </a:xfrm>
          <a:prstGeom prst="rect">
            <a:avLst/>
          </a:prstGeom>
          <a:noFill/>
          <a:ln>
            <a:noFill/>
          </a:ln>
        </p:spPr>
      </p:pic>
      <p:pic>
        <p:nvPicPr>
          <p:cNvPr id="4" name="Picture 3" descr="Backgrou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820" y="4400186"/>
            <a:ext cx="1219798" cy="439127"/>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12"/>
        <p:cNvGrpSpPr/>
        <p:nvPr/>
      </p:nvGrpSpPr>
      <p:grpSpPr>
        <a:xfrm>
          <a:off x="0" y="0"/>
          <a:ext cx="0" cy="0"/>
          <a:chOff x="0" y="0"/>
          <a:chExt cx="0" cy="0"/>
        </a:xfrm>
      </p:grpSpPr>
      <p:sp>
        <p:nvSpPr>
          <p:cNvPr id="13" name="Google Shape;13;p3"/>
          <p:cNvSpPr txBox="1"/>
          <p:nvPr/>
        </p:nvSpPr>
        <p:spPr>
          <a:xfrm>
            <a:off x="0" y="1402556"/>
            <a:ext cx="9144000" cy="2507400"/>
          </a:xfrm>
          <a:prstGeom prst="rect">
            <a:avLst/>
          </a:prstGeom>
          <a:solidFill>
            <a:srgbClr val="5191CD">
              <a:alpha val="7960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4" name="Google Shape;14;p3"/>
          <p:cNvSpPr txBox="1"/>
          <p:nvPr/>
        </p:nvSpPr>
        <p:spPr>
          <a:xfrm>
            <a:off x="0" y="3525440"/>
            <a:ext cx="6797700" cy="114300"/>
          </a:xfrm>
          <a:prstGeom prst="rect">
            <a:avLst/>
          </a:prstGeom>
          <a:solidFill>
            <a:srgbClr val="5191C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5" name="Google Shape;15;p3"/>
          <p:cNvPicPr preferRelativeResize="0"/>
          <p:nvPr/>
        </p:nvPicPr>
        <p:blipFill rotWithShape="1">
          <a:blip r:embed="rId3">
            <a:alphaModFix/>
          </a:blip>
          <a:srcRect/>
          <a:stretch/>
        </p:blipFill>
        <p:spPr>
          <a:xfrm>
            <a:off x="8325934" y="216717"/>
            <a:ext cx="575324" cy="714519"/>
          </a:xfrm>
          <a:prstGeom prst="rect">
            <a:avLst/>
          </a:prstGeom>
          <a:noFill/>
          <a:ln>
            <a:noFill/>
          </a:ln>
        </p:spPr>
      </p:pic>
      <p:pic>
        <p:nvPicPr>
          <p:cNvPr id="5" name="Picture 4" descr="Bridge-Initiativ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18758" y="1020918"/>
            <a:ext cx="621636" cy="22378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dt" idx="10"/>
          </p:nvPr>
        </p:nvSpPr>
        <p:spPr>
          <a:xfrm>
            <a:off x="457200" y="4767263"/>
            <a:ext cx="21336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ftr" idx="11"/>
          </p:nvPr>
        </p:nvSpPr>
        <p:spPr>
          <a:xfrm>
            <a:off x="3124200" y="4767263"/>
            <a:ext cx="28956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p19"/>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ispu.org/pol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5"/>
          <p:cNvSpPr txBox="1">
            <a:spLocks noGrp="1"/>
          </p:cNvSpPr>
          <p:nvPr>
            <p:ph type="ctrTitle"/>
          </p:nvPr>
        </p:nvSpPr>
        <p:spPr>
          <a:xfrm>
            <a:off x="708453" y="2224182"/>
            <a:ext cx="6047700" cy="102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200"/>
              <a:t>American Muslim Poll 2019: Predicting &amp; Preventing Islamophobia</a:t>
            </a:r>
            <a:endParaRPr sz="3200"/>
          </a:p>
          <a:p>
            <a:pPr marL="0" lvl="0" indent="0" algn="l" rtl="0">
              <a:lnSpc>
                <a:spcPct val="100000"/>
              </a:lnSpc>
              <a:spcBef>
                <a:spcPts val="0"/>
              </a:spcBef>
              <a:spcAft>
                <a:spcPts val="0"/>
              </a:spcAft>
              <a:buSzPts val="1400"/>
              <a:buNone/>
            </a:pPr>
            <a:endParaRPr sz="3200"/>
          </a:p>
        </p:txBody>
      </p:sp>
      <p:sp>
        <p:nvSpPr>
          <p:cNvPr id="189" name="Google Shape;189;p35"/>
          <p:cNvSpPr txBox="1">
            <a:spLocks noGrp="1"/>
          </p:cNvSpPr>
          <p:nvPr>
            <p:ph type="subTitle" idx="1"/>
          </p:nvPr>
        </p:nvSpPr>
        <p:spPr>
          <a:xfrm>
            <a:off x="708453" y="4019263"/>
            <a:ext cx="6047700" cy="119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2000"/>
              <a:buNone/>
            </a:pPr>
            <a:r>
              <a:rPr lang="en-US"/>
              <a:t>May 1, 2019 </a:t>
            </a:r>
            <a:endParaRPr/>
          </a:p>
          <a:p>
            <a:pPr marL="0" lvl="0" indent="0" algn="l" rtl="0">
              <a:lnSpc>
                <a:spcPct val="100000"/>
              </a:lnSpc>
              <a:spcBef>
                <a:spcPts val="400"/>
              </a:spcBef>
              <a:spcAft>
                <a:spcPts val="0"/>
              </a:spcAft>
              <a:buSzPts val="2000"/>
              <a:buNone/>
            </a:pPr>
            <a:r>
              <a:rPr lang="en-US"/>
              <a:t>NYU Washington, DC</a:t>
            </a:r>
            <a:endParaRPr/>
          </a:p>
          <a:p>
            <a:pPr marL="0" lvl="0" indent="0" algn="l" rtl="0">
              <a:lnSpc>
                <a:spcPct val="100000"/>
              </a:lnSpc>
              <a:spcBef>
                <a:spcPts val="400"/>
              </a:spcBef>
              <a:spcAft>
                <a:spcPts val="0"/>
              </a:spcAft>
              <a:buSzPts val="2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body" idx="1"/>
          </p:nvPr>
        </p:nvSpPr>
        <p:spPr>
          <a:xfrm>
            <a:off x="457208" y="906144"/>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222222"/>
              </a:buClr>
              <a:buSzPts val="1800"/>
              <a:buNone/>
            </a:pPr>
            <a:endParaRPr>
              <a:solidFill>
                <a:srgbClr val="002D55"/>
              </a:solidFill>
            </a:endParaRPr>
          </a:p>
          <a:p>
            <a:pPr marL="114300" lvl="0" indent="0" algn="l" rtl="0">
              <a:lnSpc>
                <a:spcPct val="115000"/>
              </a:lnSpc>
              <a:spcBef>
                <a:spcPts val="0"/>
              </a:spcBef>
              <a:spcAft>
                <a:spcPts val="0"/>
              </a:spcAft>
              <a:buClr>
                <a:srgbClr val="222222"/>
              </a:buClr>
              <a:buSzPts val="1800"/>
              <a:buNone/>
            </a:pPr>
            <a:r>
              <a:rPr lang="en-US" sz="1800" b="1">
                <a:solidFill>
                  <a:srgbClr val="002D55"/>
                </a:solidFill>
              </a:rPr>
              <a:t>Islamophobia Index</a:t>
            </a:r>
            <a:endParaRPr>
              <a:solidFill>
                <a:srgbClr val="002D55"/>
              </a:solidFill>
            </a:endParaRPr>
          </a:p>
          <a:p>
            <a:pPr marL="457200" lvl="0" indent="-342900" algn="l" rtl="0">
              <a:lnSpc>
                <a:spcPct val="115000"/>
              </a:lnSpc>
              <a:spcBef>
                <a:spcPts val="1000"/>
              </a:spcBef>
              <a:spcAft>
                <a:spcPts val="0"/>
              </a:spcAft>
              <a:buClr>
                <a:srgbClr val="002D55"/>
              </a:buClr>
              <a:buSzPts val="1800"/>
              <a:buFont typeface="Georgia"/>
              <a:buChar char="▪"/>
            </a:pPr>
            <a:r>
              <a:rPr lang="en-US" sz="1800">
                <a:solidFill>
                  <a:srgbClr val="002D55"/>
                </a:solidFill>
              </a:rPr>
              <a:t>Islamophobia Index inches up</a:t>
            </a:r>
            <a:endParaRPr sz="1800">
              <a:solidFill>
                <a:srgbClr val="002D55"/>
              </a:solidFill>
            </a:endParaRPr>
          </a:p>
          <a:p>
            <a:pPr marL="457200" lvl="0" indent="-342900" algn="l" rtl="0">
              <a:lnSpc>
                <a:spcPct val="115000"/>
              </a:lnSpc>
              <a:spcBef>
                <a:spcPts val="0"/>
              </a:spcBef>
              <a:spcAft>
                <a:spcPts val="0"/>
              </a:spcAft>
              <a:buClr>
                <a:srgbClr val="002D55"/>
              </a:buClr>
              <a:buSzPts val="1800"/>
              <a:buFont typeface="Georgia"/>
              <a:buChar char="▪"/>
            </a:pPr>
            <a:r>
              <a:rPr lang="en-US" sz="1800">
                <a:solidFill>
                  <a:srgbClr val="002D55"/>
                </a:solidFill>
              </a:rPr>
              <a:t>Knowing a Muslim, knowledge of Islam and positive views of other minorities is linked to lower Islamophobia</a:t>
            </a:r>
            <a:endParaRPr sz="1800">
              <a:solidFill>
                <a:srgbClr val="002D55"/>
              </a:solidFill>
            </a:endParaRPr>
          </a:p>
          <a:p>
            <a:pPr marL="457200" lvl="0" indent="-342900" algn="l" rtl="0">
              <a:lnSpc>
                <a:spcPct val="115000"/>
              </a:lnSpc>
              <a:spcBef>
                <a:spcPts val="0"/>
              </a:spcBef>
              <a:spcAft>
                <a:spcPts val="0"/>
              </a:spcAft>
              <a:buClr>
                <a:srgbClr val="002D55"/>
              </a:buClr>
              <a:buSzPts val="1800"/>
              <a:buFont typeface="Georgia"/>
              <a:buChar char="▪"/>
            </a:pPr>
            <a:r>
              <a:rPr lang="en-US" sz="1800">
                <a:solidFill>
                  <a:srgbClr val="002D55"/>
                </a:solidFill>
              </a:rPr>
              <a:t>Jews and Hispanic Americans are most favorable toward Muslims, and white Evangelicals least</a:t>
            </a:r>
            <a:endParaRPr sz="1800">
              <a:solidFill>
                <a:srgbClr val="002D55"/>
              </a:solidFill>
            </a:endParaRPr>
          </a:p>
          <a:p>
            <a:pPr marL="457200" lvl="0" indent="0" algn="l" rtl="0">
              <a:lnSpc>
                <a:spcPct val="115000"/>
              </a:lnSpc>
              <a:spcBef>
                <a:spcPts val="1000"/>
              </a:spcBef>
              <a:spcAft>
                <a:spcPts val="0"/>
              </a:spcAft>
              <a:buSzPts val="2000"/>
              <a:buNone/>
            </a:pPr>
            <a:endParaRPr>
              <a:solidFill>
                <a:srgbClr val="002D55"/>
              </a:solidFill>
            </a:endParaRPr>
          </a:p>
        </p:txBody>
      </p:sp>
      <p:sp>
        <p:nvSpPr>
          <p:cNvPr id="244" name="Google Shape;244;p43"/>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Key Findings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1D6EC0-B0A6-264D-BD5F-07C14820ED3F}"/>
              </a:ext>
            </a:extLst>
          </p:cNvPr>
          <p:cNvSpPr>
            <a:spLocks noGrp="1"/>
          </p:cNvSpPr>
          <p:nvPr>
            <p:ph type="body" idx="1"/>
          </p:nvPr>
        </p:nvSpPr>
        <p:spPr/>
        <p:txBody>
          <a:bodyPr/>
          <a:lstStyle/>
          <a:p>
            <a:pPr marL="101600" indent="0">
              <a:buNone/>
            </a:pPr>
            <a:r>
              <a:rPr lang="en-US" dirty="0"/>
              <a:t>You can read more about the following topics in our report:</a:t>
            </a:r>
          </a:p>
          <a:p>
            <a:r>
              <a:rPr lang="en-US" dirty="0"/>
              <a:t>Sectarian, Gender Discrimination </a:t>
            </a:r>
          </a:p>
          <a:p>
            <a:r>
              <a:rPr lang="en-US" dirty="0"/>
              <a:t>Rate of Sexual Assault and Reporting</a:t>
            </a:r>
          </a:p>
          <a:p>
            <a:r>
              <a:rPr lang="en-US" dirty="0"/>
              <a:t>Public and Private Religi0us Engagement</a:t>
            </a:r>
          </a:p>
          <a:p>
            <a:endParaRPr lang="en-US" dirty="0"/>
          </a:p>
          <a:p>
            <a:pPr marL="101600" indent="0">
              <a:buNone/>
            </a:pPr>
            <a:r>
              <a:rPr lang="en-US" dirty="0"/>
              <a:t>Topics To Be Released At a Later Time:</a:t>
            </a:r>
          </a:p>
          <a:p>
            <a:r>
              <a:rPr lang="en-US" dirty="0"/>
              <a:t>Mental health and suicidality</a:t>
            </a:r>
          </a:p>
          <a:p>
            <a:r>
              <a:rPr lang="en-US" dirty="0"/>
              <a:t>Religious literacy</a:t>
            </a:r>
          </a:p>
          <a:p>
            <a:endParaRPr lang="en-US" dirty="0"/>
          </a:p>
        </p:txBody>
      </p:sp>
      <p:sp>
        <p:nvSpPr>
          <p:cNvPr id="3" name="Title 2">
            <a:extLst>
              <a:ext uri="{FF2B5EF4-FFF2-40B4-BE49-F238E27FC236}">
                <a16:creationId xmlns:a16="http://schemas.microsoft.com/office/drawing/2014/main" id="{EA8AB358-AA14-714B-A3F0-783184A7F028}"/>
              </a:ext>
            </a:extLst>
          </p:cNvPr>
          <p:cNvSpPr>
            <a:spLocks noGrp="1"/>
          </p:cNvSpPr>
          <p:nvPr>
            <p:ph type="title"/>
          </p:nvPr>
        </p:nvSpPr>
        <p:spPr/>
        <p:txBody>
          <a:bodyPr/>
          <a:lstStyle/>
          <a:p>
            <a:r>
              <a:rPr lang="en-US" dirty="0"/>
              <a:t>Other Topics Covered by </a:t>
            </a:r>
            <a:br>
              <a:rPr lang="en-US" dirty="0"/>
            </a:br>
            <a:r>
              <a:rPr lang="en-US" dirty="0"/>
              <a:t>2019 Poll</a:t>
            </a:r>
          </a:p>
        </p:txBody>
      </p:sp>
    </p:spTree>
    <p:extLst>
      <p:ext uri="{BB962C8B-B14F-4D97-AF65-F5344CB8AC3E}">
        <p14:creationId xmlns:p14="http://schemas.microsoft.com/office/powerpoint/2010/main" val="270433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4"/>
          <p:cNvSpPr txBox="1">
            <a:spLocks noGrp="1"/>
          </p:cNvSpPr>
          <p:nvPr>
            <p:ph type="title"/>
          </p:nvPr>
        </p:nvSpPr>
        <p:spPr>
          <a:xfrm>
            <a:off x="1081906" y="1733723"/>
            <a:ext cx="6944400" cy="144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400"/>
              <a:buNone/>
            </a:pPr>
            <a:r>
              <a:rPr lang="en-US" sz="3600">
                <a:solidFill>
                  <a:schemeClr val="lt1"/>
                </a:solidFill>
              </a:rPr>
              <a:t>Civic Engagement</a:t>
            </a:r>
            <a:endParaRPr sz="36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5"/>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84" name="Google Shape;384;p65"/>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85" name="Google Shape;385;p65"/>
          <p:cNvPicPr preferRelativeResize="0"/>
          <p:nvPr/>
        </p:nvPicPr>
        <p:blipFill rotWithShape="1">
          <a:blip r:embed="rId3">
            <a:alphaModFix/>
          </a:blip>
          <a:srcRect/>
          <a:stretch/>
        </p:blipFill>
        <p:spPr>
          <a:xfrm>
            <a:off x="1038072" y="0"/>
            <a:ext cx="6133053" cy="51434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6"/>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91" name="Google Shape;391;p66"/>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92" name="Google Shape;392;p66"/>
          <p:cNvPicPr preferRelativeResize="0"/>
          <p:nvPr/>
        </p:nvPicPr>
        <p:blipFill rotWithShape="1">
          <a:blip r:embed="rId3">
            <a:alphaModFix/>
          </a:blip>
          <a:srcRect/>
          <a:stretch/>
        </p:blipFill>
        <p:spPr>
          <a:xfrm>
            <a:off x="1533506" y="0"/>
            <a:ext cx="5142189"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96"/>
        <p:cNvGrpSpPr/>
        <p:nvPr/>
      </p:nvGrpSpPr>
      <p:grpSpPr>
        <a:xfrm>
          <a:off x="0" y="0"/>
          <a:ext cx="0" cy="0"/>
          <a:chOff x="0" y="0"/>
          <a:chExt cx="0" cy="0"/>
        </a:xfrm>
      </p:grpSpPr>
      <p:sp>
        <p:nvSpPr>
          <p:cNvPr id="397" name="Google Shape;397;p67"/>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98" name="Google Shape;398;p67"/>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99" name="Google Shape;399;p67"/>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8"/>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05" name="Google Shape;405;p68"/>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06" name="Google Shape;406;p68"/>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9"/>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12" name="Google Shape;412;p69"/>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13" name="Google Shape;413;p69"/>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0"/>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19" name="Google Shape;419;p70"/>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20" name="Google Shape;420;p70"/>
          <p:cNvPicPr preferRelativeResize="0"/>
          <p:nvPr/>
        </p:nvPicPr>
        <p:blipFill rotWithShape="1">
          <a:blip r:embed="rId3">
            <a:alphaModFix/>
          </a:blip>
          <a:srcRect/>
          <a:stretch/>
        </p:blipFill>
        <p:spPr>
          <a:xfrm>
            <a:off x="1038072" y="0"/>
            <a:ext cx="6133053" cy="51434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1"/>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26" name="Google Shape;426;p71"/>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27" name="Google Shape;427;p71"/>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1081906" y="1733723"/>
            <a:ext cx="6944400" cy="144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Welcome!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31"/>
        <p:cNvGrpSpPr/>
        <p:nvPr/>
      </p:nvGrpSpPr>
      <p:grpSpPr>
        <a:xfrm>
          <a:off x="0" y="0"/>
          <a:ext cx="0" cy="0"/>
          <a:chOff x="0" y="0"/>
          <a:chExt cx="0" cy="0"/>
        </a:xfrm>
      </p:grpSpPr>
      <p:sp>
        <p:nvSpPr>
          <p:cNvPr id="432" name="Google Shape;432;p72"/>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33" name="Google Shape;433;p72"/>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34" name="Google Shape;434;p72"/>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73"/>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40" name="Google Shape;440;p73"/>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41" name="Google Shape;441;p73"/>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4"/>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47" name="Google Shape;447;p74"/>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48" name="Google Shape;448;p74"/>
          <p:cNvPicPr preferRelativeResize="0"/>
          <p:nvPr/>
        </p:nvPicPr>
        <p:blipFill rotWithShape="1">
          <a:blip r:embed="rId3">
            <a:alphaModFix/>
          </a:blip>
          <a:srcRect/>
          <a:stretch/>
        </p:blipFill>
        <p:spPr>
          <a:xfrm>
            <a:off x="1134922" y="0"/>
            <a:ext cx="5939355"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5"/>
          <p:cNvSpPr txBox="1">
            <a:spLocks noGrp="1"/>
          </p:cNvSpPr>
          <p:nvPr>
            <p:ph type="title"/>
          </p:nvPr>
        </p:nvSpPr>
        <p:spPr>
          <a:xfrm>
            <a:off x="1081906" y="1733723"/>
            <a:ext cx="6944400" cy="144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4000"/>
              <a:buNone/>
            </a:pPr>
            <a:r>
              <a:rPr lang="en-US" sz="3600">
                <a:solidFill>
                  <a:schemeClr val="lt1"/>
                </a:solidFill>
              </a:rPr>
              <a:t>The Islamophobia Index</a:t>
            </a:r>
            <a:endParaRPr sz="36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pic>
        <p:nvPicPr>
          <p:cNvPr id="260" name="Google Shape;260;p46"/>
          <p:cNvPicPr preferRelativeResize="0"/>
          <p:nvPr/>
        </p:nvPicPr>
        <p:blipFill rotWithShape="1">
          <a:blip r:embed="rId3">
            <a:alphaModFix/>
          </a:blip>
          <a:srcRect/>
          <a:stretch/>
        </p:blipFill>
        <p:spPr>
          <a:xfrm>
            <a:off x="908275" y="228825"/>
            <a:ext cx="6566550" cy="5505849"/>
          </a:xfrm>
          <a:prstGeom prst="rect">
            <a:avLst/>
          </a:prstGeom>
          <a:noFill/>
          <a:ln>
            <a:noFill/>
          </a:ln>
        </p:spPr>
      </p:pic>
      <p:sp>
        <p:nvSpPr>
          <p:cNvPr id="261" name="Google Shape;261;p46"/>
          <p:cNvSpPr txBox="1"/>
          <p:nvPr/>
        </p:nvSpPr>
        <p:spPr>
          <a:xfrm>
            <a:off x="3499600" y="457675"/>
            <a:ext cx="4216800" cy="49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2018 </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7"/>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457200" lvl="0" indent="-355600" algn="l" rtl="0">
              <a:spcBef>
                <a:spcPts val="300"/>
              </a:spcBef>
              <a:spcAft>
                <a:spcPts val="0"/>
              </a:spcAft>
              <a:buSzPts val="2000"/>
              <a:buChar char="▪"/>
            </a:pPr>
            <a:r>
              <a:rPr lang="en-US" dirty="0"/>
              <a:t>The Islamophobia Index measures the level of anti-Muslim sentiment  in America by measuring the level of endorsement of the following: </a:t>
            </a:r>
            <a:endParaRPr dirty="0"/>
          </a:p>
          <a:p>
            <a:pPr lvl="1"/>
            <a:r>
              <a:rPr lang="en-US" sz="1600" dirty="0"/>
              <a:t>Most Muslims living in the United States are more prone to violence than others.</a:t>
            </a:r>
            <a:endParaRPr lang="en-US" dirty="0"/>
          </a:p>
          <a:p>
            <a:pPr lvl="1"/>
            <a:r>
              <a:rPr lang="en-US" sz="1600" dirty="0"/>
              <a:t>Most Muslims living in the United States discriminate against women.</a:t>
            </a:r>
            <a:endParaRPr lang="en-US" dirty="0"/>
          </a:p>
          <a:p>
            <a:pPr lvl="1"/>
            <a:r>
              <a:rPr lang="en-US" sz="1600" dirty="0"/>
              <a:t>Most Muslims living in the United States are hostile to the United States.</a:t>
            </a:r>
            <a:endParaRPr lang="en-US" dirty="0"/>
          </a:p>
          <a:p>
            <a:pPr lvl="1"/>
            <a:r>
              <a:rPr lang="en-US" sz="1600" dirty="0"/>
              <a:t>Most Muslims living in the United States are less civilized than other people.</a:t>
            </a:r>
            <a:endParaRPr lang="en-US" dirty="0"/>
          </a:p>
          <a:p>
            <a:pPr lvl="1"/>
            <a:r>
              <a:rPr lang="en-US" sz="1600" dirty="0"/>
              <a:t>Most Muslims living in the United States are partially responsible for acts of violence carried out by other Muslims</a:t>
            </a:r>
            <a:endParaRPr lang="en-US" dirty="0"/>
          </a:p>
        </p:txBody>
      </p:sp>
      <p:sp>
        <p:nvSpPr>
          <p:cNvPr id="267" name="Google Shape;267;p47"/>
          <p:cNvSpPr txBox="1">
            <a:spLocks noGrp="1"/>
          </p:cNvSpPr>
          <p:nvPr>
            <p:ph type="title"/>
          </p:nvPr>
        </p:nvSpPr>
        <p:spPr>
          <a:xfrm>
            <a:off x="475925" y="265017"/>
            <a:ext cx="7294800" cy="85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191CD"/>
              </a:buClr>
              <a:buSzPts val="3600"/>
              <a:buFont typeface="Helvetica Neue"/>
              <a:buNone/>
            </a:pPr>
            <a:r>
              <a:rPr lang="en-US" sz="3200"/>
              <a:t>Constructing the Islamophobia Index</a:t>
            </a:r>
            <a:endParaRPr sz="3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8"/>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342900" lvl="0" indent="-266700" algn="l" rtl="0">
              <a:spcBef>
                <a:spcPts val="300"/>
              </a:spcBef>
              <a:spcAft>
                <a:spcPts val="0"/>
              </a:spcAft>
              <a:buSzPts val="2000"/>
              <a:buChar char="▪"/>
            </a:pPr>
            <a:r>
              <a:rPr lang="en-US"/>
              <a:t>For each item, the responses were assigned values from 1 to 5 (Strongly Disagree=1, Strongly Agree=5). </a:t>
            </a:r>
            <a:endParaRPr/>
          </a:p>
          <a:p>
            <a:pPr marL="342900" lvl="0" indent="-266700" algn="l" rtl="0">
              <a:spcBef>
                <a:spcPts val="300"/>
              </a:spcBef>
              <a:spcAft>
                <a:spcPts val="0"/>
              </a:spcAft>
              <a:buSzPts val="2000"/>
              <a:buChar char="▪"/>
            </a:pPr>
            <a:r>
              <a:rPr lang="en-US"/>
              <a:t>Each respondent’s answers to the five-question battery were then added together to form an index (Cronbach’s Alpha=.83) ranging from 5 to 25. </a:t>
            </a:r>
            <a:endParaRPr/>
          </a:p>
          <a:p>
            <a:pPr marL="342900" lvl="0" indent="-266700" algn="l" rtl="0">
              <a:spcBef>
                <a:spcPts val="300"/>
              </a:spcBef>
              <a:spcAft>
                <a:spcPts val="0"/>
              </a:spcAft>
              <a:buSzPts val="2000"/>
              <a:buChar char="▪"/>
            </a:pPr>
            <a:r>
              <a:rPr lang="en-US"/>
              <a:t>For ease of presentation, this total was then rescaled from 0 to 100 (with 0 as the least negative and 100 as the most). </a:t>
            </a:r>
            <a:endParaRPr/>
          </a:p>
        </p:txBody>
      </p:sp>
      <p:sp>
        <p:nvSpPr>
          <p:cNvPr id="273" name="Google Shape;273;p48"/>
          <p:cNvSpPr txBox="1">
            <a:spLocks noGrp="1"/>
          </p:cNvSpPr>
          <p:nvPr>
            <p:ph type="title"/>
          </p:nvPr>
        </p:nvSpPr>
        <p:spPr>
          <a:xfrm>
            <a:off x="475925" y="265017"/>
            <a:ext cx="7294800" cy="85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191CD"/>
              </a:buClr>
              <a:buSzPts val="3600"/>
              <a:buFont typeface="Helvetica Neue"/>
              <a:buNone/>
            </a:pPr>
            <a:r>
              <a:rPr lang="en-US" sz="3200" dirty="0"/>
              <a:t>Constructing the Islamophobia Index</a:t>
            </a:r>
            <a:endParaRP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77"/>
        <p:cNvGrpSpPr/>
        <p:nvPr/>
      </p:nvGrpSpPr>
      <p:grpSpPr>
        <a:xfrm>
          <a:off x="0" y="0"/>
          <a:ext cx="0" cy="0"/>
          <a:chOff x="0" y="0"/>
          <a:chExt cx="0" cy="0"/>
        </a:xfrm>
      </p:grpSpPr>
      <p:sp>
        <p:nvSpPr>
          <p:cNvPr id="278" name="Google Shape;278;p49"/>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101600" lvl="0" indent="0" algn="l" rtl="0">
              <a:lnSpc>
                <a:spcPct val="110000"/>
              </a:lnSpc>
              <a:spcBef>
                <a:spcPts val="400"/>
              </a:spcBef>
              <a:spcAft>
                <a:spcPts val="0"/>
              </a:spcAft>
              <a:buSzPts val="2000"/>
              <a:buNone/>
            </a:pPr>
            <a:r>
              <a:rPr lang="en-US" dirty="0"/>
              <a:t>The Islamophobia Index calculates reported levels of agreement with the following statements:</a:t>
            </a:r>
            <a:endParaRPr dirty="0"/>
          </a:p>
          <a:p>
            <a:pPr marL="457200" lvl="0" indent="-355600" algn="l" rtl="0">
              <a:lnSpc>
                <a:spcPct val="110000"/>
              </a:lnSpc>
              <a:spcBef>
                <a:spcPts val="400"/>
              </a:spcBef>
              <a:spcAft>
                <a:spcPts val="0"/>
              </a:spcAft>
              <a:buSzPts val="2000"/>
              <a:buChar char="▪"/>
            </a:pPr>
            <a:r>
              <a:rPr lang="en-US" sz="1600" dirty="0"/>
              <a:t>Most Muslims living in the United States are more prone to violence than others.</a:t>
            </a:r>
            <a:endParaRPr dirty="0"/>
          </a:p>
          <a:p>
            <a:pPr marL="457200" lvl="0" indent="-355600" algn="l" rtl="0">
              <a:lnSpc>
                <a:spcPct val="110000"/>
              </a:lnSpc>
              <a:spcBef>
                <a:spcPts val="400"/>
              </a:spcBef>
              <a:spcAft>
                <a:spcPts val="0"/>
              </a:spcAft>
              <a:buSzPts val="2000"/>
              <a:buChar char="▪"/>
            </a:pPr>
            <a:r>
              <a:rPr lang="en-US" sz="1600" dirty="0"/>
              <a:t>Most Muslims living in the United States discriminate against women.</a:t>
            </a:r>
            <a:endParaRPr dirty="0"/>
          </a:p>
          <a:p>
            <a:pPr marL="457200" lvl="0" indent="-355600" algn="l" rtl="0">
              <a:lnSpc>
                <a:spcPct val="110000"/>
              </a:lnSpc>
              <a:spcBef>
                <a:spcPts val="400"/>
              </a:spcBef>
              <a:spcAft>
                <a:spcPts val="0"/>
              </a:spcAft>
              <a:buSzPts val="2000"/>
              <a:buChar char="▪"/>
            </a:pPr>
            <a:r>
              <a:rPr lang="en-US" sz="1600" dirty="0"/>
              <a:t>Most Muslims living in the United States are hostile to the United States.</a:t>
            </a:r>
            <a:endParaRPr dirty="0"/>
          </a:p>
          <a:p>
            <a:pPr marL="457200" lvl="0" indent="-355600" algn="l" rtl="0">
              <a:lnSpc>
                <a:spcPct val="110000"/>
              </a:lnSpc>
              <a:spcBef>
                <a:spcPts val="400"/>
              </a:spcBef>
              <a:spcAft>
                <a:spcPts val="0"/>
              </a:spcAft>
              <a:buSzPts val="2000"/>
              <a:buChar char="▪"/>
            </a:pPr>
            <a:r>
              <a:rPr lang="en-US" sz="1600" dirty="0"/>
              <a:t>Most Muslims living in the United States are less civilized than other people.</a:t>
            </a:r>
            <a:endParaRPr dirty="0"/>
          </a:p>
          <a:p>
            <a:pPr marL="457200" lvl="0" indent="-355600" algn="l" rtl="0">
              <a:lnSpc>
                <a:spcPct val="110000"/>
              </a:lnSpc>
              <a:spcBef>
                <a:spcPts val="400"/>
              </a:spcBef>
              <a:spcAft>
                <a:spcPts val="0"/>
              </a:spcAft>
              <a:buSzPts val="2000"/>
              <a:buChar char="▪"/>
            </a:pPr>
            <a:r>
              <a:rPr lang="en-US" sz="1600" dirty="0"/>
              <a:t>Most Muslims living in the United States are partially responsible for acts of violence carried out by other Muslims</a:t>
            </a:r>
            <a:endParaRPr dirty="0"/>
          </a:p>
          <a:p>
            <a:pPr marL="101600" lvl="0" indent="0" algn="l" rtl="0">
              <a:lnSpc>
                <a:spcPct val="110000"/>
              </a:lnSpc>
              <a:spcBef>
                <a:spcPts val="400"/>
              </a:spcBef>
              <a:spcAft>
                <a:spcPts val="0"/>
              </a:spcAft>
              <a:buSzPts val="2000"/>
              <a:buNone/>
            </a:pPr>
            <a:endParaRPr dirty="0"/>
          </a:p>
        </p:txBody>
      </p:sp>
      <p:sp>
        <p:nvSpPr>
          <p:cNvPr id="279" name="Google Shape;279;p49"/>
          <p:cNvSpPr txBox="1">
            <a:spLocks noGrp="1"/>
          </p:cNvSpPr>
          <p:nvPr>
            <p:ph type="title"/>
          </p:nvPr>
        </p:nvSpPr>
        <p:spPr>
          <a:xfrm>
            <a:off x="475925" y="265017"/>
            <a:ext cx="7294800" cy="85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191CD"/>
              </a:buClr>
              <a:buSzPts val="3600"/>
              <a:buFont typeface="Helvetica Neue"/>
              <a:buNone/>
            </a:pPr>
            <a:r>
              <a:rPr lang="en-US" sz="3200"/>
              <a:t>The Anatomy of the Islamophobia Index</a:t>
            </a:r>
            <a:endParaRPr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0"/>
          <p:cNvSpPr txBox="1">
            <a:spLocks noGrp="1"/>
          </p:cNvSpPr>
          <p:nvPr>
            <p:ph type="body" idx="1"/>
          </p:nvPr>
        </p:nvSpPr>
        <p:spPr>
          <a:xfrm>
            <a:off x="457200" y="1116047"/>
            <a:ext cx="7957500" cy="33312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0000"/>
              </a:lnSpc>
              <a:spcBef>
                <a:spcPts val="400"/>
              </a:spcBef>
              <a:spcAft>
                <a:spcPts val="0"/>
              </a:spcAft>
              <a:buClr>
                <a:srgbClr val="002D55"/>
              </a:buClr>
              <a:buSzPts val="2000"/>
              <a:buFont typeface="Noto Sans Symbols"/>
              <a:buChar char="▪"/>
            </a:pPr>
            <a:r>
              <a:rPr lang="en-US" sz="1800"/>
              <a:t>ISPU analysts chose these five variables based on previous research linking these perceptions with greater tolerance for anti-Muslim policies such as mosque surveillance, racial profiling and greater scrutiny of Muslims at airports, the so-called Muslim ban, and even taking away voting rights from Americans who are Muslims. </a:t>
            </a:r>
            <a:endParaRPr/>
          </a:p>
          <a:p>
            <a:pPr marL="457200" marR="0" lvl="0" indent="-355600" algn="l" rtl="0">
              <a:lnSpc>
                <a:spcPct val="110000"/>
              </a:lnSpc>
              <a:spcBef>
                <a:spcPts val="400"/>
              </a:spcBef>
              <a:spcAft>
                <a:spcPts val="0"/>
              </a:spcAft>
              <a:buClr>
                <a:srgbClr val="002D55"/>
              </a:buClr>
              <a:buSzPts val="2000"/>
              <a:buFont typeface="Noto Sans Symbols"/>
              <a:buChar char="▪"/>
            </a:pPr>
            <a:r>
              <a:rPr lang="en-US" sz="1800"/>
              <a:t>These five measures are not meant to cover the totality of public Islamophobia, which can and does include many other false beliefs about Muslims. They are instead meant to offer an evidence-based measure of five perceptions known to link to acceptance of discriminatory policies.</a:t>
            </a:r>
            <a:endParaRPr/>
          </a:p>
          <a:p>
            <a:pPr marL="101600" lvl="0" indent="0" algn="l" rtl="0">
              <a:lnSpc>
                <a:spcPct val="110000"/>
              </a:lnSpc>
              <a:spcBef>
                <a:spcPts val="400"/>
              </a:spcBef>
              <a:spcAft>
                <a:spcPts val="0"/>
              </a:spcAft>
              <a:buSzPts val="2000"/>
              <a:buNone/>
            </a:pPr>
            <a:endParaRPr/>
          </a:p>
        </p:txBody>
      </p:sp>
      <p:sp>
        <p:nvSpPr>
          <p:cNvPr id="285" name="Google Shape;285;p50"/>
          <p:cNvSpPr txBox="1">
            <a:spLocks noGrp="1"/>
          </p:cNvSpPr>
          <p:nvPr>
            <p:ph type="title"/>
          </p:nvPr>
        </p:nvSpPr>
        <p:spPr>
          <a:xfrm>
            <a:off x="457200" y="258642"/>
            <a:ext cx="7294800" cy="85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191CD"/>
              </a:buClr>
              <a:buSzPts val="3600"/>
              <a:buFont typeface="Helvetica Neue"/>
              <a:buNone/>
            </a:pPr>
            <a:r>
              <a:rPr lang="en-US"/>
              <a:t>Why These 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2"/>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101600" lvl="0" indent="0" algn="l" rtl="0">
              <a:lnSpc>
                <a:spcPct val="110000"/>
              </a:lnSpc>
              <a:spcBef>
                <a:spcPts val="400"/>
              </a:spcBef>
              <a:spcAft>
                <a:spcPts val="0"/>
              </a:spcAft>
              <a:buSzPts val="2000"/>
              <a:buNone/>
            </a:pPr>
            <a:r>
              <a:rPr lang="en-US" sz="4400"/>
              <a:t>Islamophobia among the general public inched up from </a:t>
            </a:r>
            <a:endParaRPr/>
          </a:p>
          <a:p>
            <a:pPr marL="101600" lvl="0" indent="0" algn="l" rtl="0">
              <a:lnSpc>
                <a:spcPct val="110000"/>
              </a:lnSpc>
              <a:spcBef>
                <a:spcPts val="400"/>
              </a:spcBef>
              <a:spcAft>
                <a:spcPts val="0"/>
              </a:spcAft>
              <a:buSzPts val="2000"/>
              <a:buNone/>
            </a:pPr>
            <a:r>
              <a:rPr lang="en-US" sz="4400" b="1"/>
              <a:t>24</a:t>
            </a:r>
            <a:r>
              <a:rPr lang="en-US" sz="4400"/>
              <a:t> in 2018 to</a:t>
            </a:r>
            <a:r>
              <a:rPr lang="en-US" sz="4400" b="1"/>
              <a:t> 28 </a:t>
            </a:r>
            <a:r>
              <a:rPr lang="en-US" sz="4400"/>
              <a:t>in 2019.</a:t>
            </a:r>
            <a:br>
              <a:rPr lang="en-US"/>
            </a:br>
            <a:br>
              <a:rPr lang="en-US"/>
            </a:br>
            <a:endParaRPr/>
          </a:p>
        </p:txBody>
      </p:sp>
      <p:sp>
        <p:nvSpPr>
          <p:cNvPr id="297" name="Google Shape;297;p52"/>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191CD"/>
              </a:buClr>
              <a:buSzPts val="3600"/>
              <a:buFont typeface="Helvetica Neue"/>
              <a:buNone/>
            </a:pPr>
            <a:r>
              <a:rPr lang="en-US"/>
              <a:t>Islamophobia Inches Up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365975" y="1941813"/>
            <a:ext cx="8768700" cy="1504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3600"/>
              <a:t>Join the conversation using #ISPUPoll</a:t>
            </a:r>
            <a:endParaRPr sz="3600"/>
          </a:p>
          <a:p>
            <a:pPr marL="0" lvl="0" indent="0" algn="l" rtl="0">
              <a:lnSpc>
                <a:spcPct val="100000"/>
              </a:lnSpc>
              <a:spcBef>
                <a:spcPts val="0"/>
              </a:spcBef>
              <a:spcAft>
                <a:spcPts val="0"/>
              </a:spcAft>
              <a:buSzPts val="1400"/>
              <a:buNone/>
            </a:pPr>
            <a:endParaRPr sz="2400"/>
          </a:p>
          <a:p>
            <a:pPr marL="0" lvl="0" indent="0" algn="l" rtl="0">
              <a:lnSpc>
                <a:spcPct val="100000"/>
              </a:lnSpc>
              <a:spcBef>
                <a:spcPts val="0"/>
              </a:spcBef>
              <a:spcAft>
                <a:spcPts val="0"/>
              </a:spcAft>
              <a:buSzPts val="1400"/>
              <a:buNone/>
            </a:pPr>
            <a:r>
              <a:rPr lang="en-US" sz="2400"/>
              <a:t>Poll resources: ispu.org/poll | Twitter: @TheISPU /</a:t>
            </a:r>
            <a:endParaRPr sz="2400"/>
          </a:p>
          <a:p>
            <a:pPr marL="0" lvl="0" indent="0" algn="l" rtl="0">
              <a:lnSpc>
                <a:spcPct val="100000"/>
              </a:lnSpc>
              <a:spcBef>
                <a:spcPts val="0"/>
              </a:spcBef>
              <a:spcAft>
                <a:spcPts val="0"/>
              </a:spcAft>
              <a:buSzPts val="1400"/>
              <a:buNone/>
            </a:pPr>
            <a:r>
              <a:rPr lang="en-US" sz="2400"/>
              <a:t>Instagram: @The_ISPU | Facebook: /TheISPU</a:t>
            </a:r>
            <a:endParaRPr sz="2400"/>
          </a:p>
          <a:p>
            <a:pPr marL="0" lvl="0" indent="0" algn="l" rtl="0">
              <a:lnSpc>
                <a:spcPct val="100000"/>
              </a:lnSpc>
              <a:spcBef>
                <a:spcPts val="0"/>
              </a:spcBef>
              <a:spcAft>
                <a:spcPts val="0"/>
              </a:spcAft>
              <a:buSzPts val="1400"/>
              <a:buNone/>
            </a:pP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51"/>
          <p:cNvPicPr preferRelativeResize="0"/>
          <p:nvPr/>
        </p:nvPicPr>
        <p:blipFill rotWithShape="1">
          <a:blip r:embed="rId3">
            <a:alphaModFix/>
          </a:blip>
          <a:srcRect/>
          <a:stretch/>
        </p:blipFill>
        <p:spPr>
          <a:xfrm>
            <a:off x="1143001" y="397011"/>
            <a:ext cx="6019433" cy="5047113"/>
          </a:xfrm>
          <a:prstGeom prst="rect">
            <a:avLst/>
          </a:prstGeom>
          <a:noFill/>
          <a:ln>
            <a:noFill/>
          </a:ln>
        </p:spPr>
      </p:pic>
      <p:sp>
        <p:nvSpPr>
          <p:cNvPr id="291" name="Google Shape;291;p51"/>
          <p:cNvSpPr txBox="1"/>
          <p:nvPr/>
        </p:nvSpPr>
        <p:spPr>
          <a:xfrm>
            <a:off x="1791559" y="162120"/>
            <a:ext cx="537087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Islamophobia Is Bad for Democracy and Security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03" name="Google Shape;303;p53"/>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04" name="Google Shape;304;p53"/>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10" name="Google Shape;310;p54"/>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11" name="Google Shape;311;p54"/>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5"/>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17" name="Google Shape;317;p55"/>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18" name="Google Shape;318;p55"/>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6"/>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24" name="Google Shape;324;p56"/>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25" name="Google Shape;325;p56"/>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7"/>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31" name="Google Shape;331;p57"/>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32" name="Google Shape;332;p57"/>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8"/>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38" name="Google Shape;338;p58"/>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39" name="Google Shape;339;p58"/>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9"/>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45" name="Google Shape;345;p59"/>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46" name="Google Shape;346;p59"/>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50"/>
        <p:cNvGrpSpPr/>
        <p:nvPr/>
      </p:nvGrpSpPr>
      <p:grpSpPr>
        <a:xfrm>
          <a:off x="0" y="0"/>
          <a:ext cx="0" cy="0"/>
          <a:chOff x="0" y="0"/>
          <a:chExt cx="0" cy="0"/>
        </a:xfrm>
      </p:grpSpPr>
      <p:sp>
        <p:nvSpPr>
          <p:cNvPr id="351" name="Google Shape;351;p60"/>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52" name="Google Shape;352;p60"/>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53" name="Google Shape;353;p60"/>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57"/>
        <p:cNvGrpSpPr/>
        <p:nvPr/>
      </p:nvGrpSpPr>
      <p:grpSpPr>
        <a:xfrm>
          <a:off x="0" y="0"/>
          <a:ext cx="0" cy="0"/>
          <a:chOff x="0" y="0"/>
          <a:chExt cx="0" cy="0"/>
        </a:xfrm>
      </p:grpSpPr>
      <p:sp>
        <p:nvSpPr>
          <p:cNvPr id="358" name="Google Shape;358;p61"/>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59" name="Google Shape;359;p61"/>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60" name="Google Shape;360;p61"/>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457200" lvl="0" indent="-355600" algn="l" rtl="0">
              <a:lnSpc>
                <a:spcPct val="110000"/>
              </a:lnSpc>
              <a:spcBef>
                <a:spcPts val="0"/>
              </a:spcBef>
              <a:spcAft>
                <a:spcPts val="0"/>
              </a:spcAft>
              <a:buSzPts val="2000"/>
              <a:buChar char="▪"/>
            </a:pPr>
            <a:r>
              <a:rPr lang="en-US" dirty="0"/>
              <a:t>Methodology</a:t>
            </a:r>
            <a:endParaRPr dirty="0"/>
          </a:p>
          <a:p>
            <a:pPr marL="457200" lvl="0" indent="-355600" algn="l" rtl="0">
              <a:lnSpc>
                <a:spcPct val="110000"/>
              </a:lnSpc>
              <a:spcBef>
                <a:spcPts val="0"/>
              </a:spcBef>
              <a:spcAft>
                <a:spcPts val="0"/>
              </a:spcAft>
              <a:buSzPts val="2000"/>
              <a:buChar char="▪"/>
            </a:pPr>
            <a:r>
              <a:rPr lang="en-US" dirty="0"/>
              <a:t>Key Findings</a:t>
            </a:r>
            <a:endParaRPr dirty="0"/>
          </a:p>
          <a:p>
            <a:pPr marL="457200" lvl="0" indent="-355600" algn="l" rtl="0">
              <a:lnSpc>
                <a:spcPct val="110000"/>
              </a:lnSpc>
              <a:spcBef>
                <a:spcPts val="0"/>
              </a:spcBef>
              <a:spcAft>
                <a:spcPts val="0"/>
              </a:spcAft>
              <a:buSzPts val="2000"/>
              <a:buChar char="▪"/>
            </a:pPr>
            <a:r>
              <a:rPr lang="en-US" dirty="0"/>
              <a:t>Panel Discussion, Q&amp;A</a:t>
            </a:r>
            <a:endParaRPr dirty="0"/>
          </a:p>
          <a:p>
            <a:pPr marL="0" lvl="0" indent="0" algn="l" rtl="0">
              <a:lnSpc>
                <a:spcPct val="110000"/>
              </a:lnSpc>
              <a:spcBef>
                <a:spcPts val="400"/>
              </a:spcBef>
              <a:spcAft>
                <a:spcPts val="0"/>
              </a:spcAft>
              <a:buSzPts val="2000"/>
              <a:buNone/>
            </a:pPr>
            <a:endParaRPr dirty="0"/>
          </a:p>
        </p:txBody>
      </p:sp>
      <p:sp>
        <p:nvSpPr>
          <p:cNvPr id="205" name="Google Shape;205;p38"/>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Overview</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64"/>
        <p:cNvGrpSpPr/>
        <p:nvPr/>
      </p:nvGrpSpPr>
      <p:grpSpPr>
        <a:xfrm>
          <a:off x="0" y="0"/>
          <a:ext cx="0" cy="0"/>
          <a:chOff x="0" y="0"/>
          <a:chExt cx="0" cy="0"/>
        </a:xfrm>
      </p:grpSpPr>
      <p:sp>
        <p:nvSpPr>
          <p:cNvPr id="365" name="Google Shape;365;p62"/>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66" name="Google Shape;366;p62"/>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367" name="Google Shape;367;p62"/>
          <p:cNvPicPr preferRelativeResize="0"/>
          <p:nvPr/>
        </p:nvPicPr>
        <p:blipFill rotWithShape="1">
          <a:blip r:embed="rId3">
            <a:alphaModFix/>
          </a:blip>
          <a:srcRect/>
          <a:stretch/>
        </p:blipFill>
        <p:spPr>
          <a:xfrm>
            <a:off x="270962" y="376225"/>
            <a:ext cx="7695857" cy="4767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2"/>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366" name="Google Shape;366;p62"/>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dirty="0"/>
              <a:t>What predicts lower Islamophobia?</a:t>
            </a:r>
            <a:endParaRPr sz="3200" dirty="0"/>
          </a:p>
        </p:txBody>
      </p:sp>
      <p:pic>
        <p:nvPicPr>
          <p:cNvPr id="5" name="Picture 4" descr="A screenshot of a cell phone&#10;&#10;Description automatically generatedslfsljf">
            <a:extLst>
              <a:ext uri="{FF2B5EF4-FFF2-40B4-BE49-F238E27FC236}">
                <a16:creationId xmlns:a16="http://schemas.microsoft.com/office/drawing/2014/main" id="{B1743D0D-7FBD-5140-B25C-78FE10A56A82}"/>
              </a:ext>
            </a:extLst>
          </p:cNvPr>
          <p:cNvPicPr>
            <a:picLocks noChangeAspect="1"/>
          </p:cNvPicPr>
          <p:nvPr/>
        </p:nvPicPr>
        <p:blipFill>
          <a:blip r:embed="rId3"/>
          <a:stretch>
            <a:fillRect/>
          </a:stretch>
        </p:blipFill>
        <p:spPr>
          <a:xfrm>
            <a:off x="270962" y="1433891"/>
            <a:ext cx="3141821" cy="3333396"/>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DE898A62-7EDB-C447-887F-3EC90C91865B}"/>
              </a:ext>
            </a:extLst>
          </p:cNvPr>
          <p:cNvPicPr>
            <a:picLocks noChangeAspect="1"/>
          </p:cNvPicPr>
          <p:nvPr/>
        </p:nvPicPr>
        <p:blipFill rotWithShape="1">
          <a:blip r:embed="rId4"/>
          <a:srcRect l="13315" r="14470"/>
          <a:stretch/>
        </p:blipFill>
        <p:spPr>
          <a:xfrm>
            <a:off x="3412783" y="1436088"/>
            <a:ext cx="2267389" cy="33312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526F5DC6-19AB-BB44-AADB-324BBFD8B424}"/>
              </a:ext>
            </a:extLst>
          </p:cNvPr>
          <p:cNvPicPr>
            <a:picLocks noChangeAspect="1"/>
          </p:cNvPicPr>
          <p:nvPr/>
        </p:nvPicPr>
        <p:blipFill rotWithShape="1">
          <a:blip r:embed="rId5"/>
          <a:srcRect l="15136" r="14862"/>
          <a:stretch/>
        </p:blipFill>
        <p:spPr>
          <a:xfrm>
            <a:off x="5790452" y="1436088"/>
            <a:ext cx="2197892" cy="3331200"/>
          </a:xfrm>
          <a:prstGeom prst="rect">
            <a:avLst/>
          </a:prstGeom>
        </p:spPr>
      </p:pic>
    </p:spTree>
    <p:extLst>
      <p:ext uri="{BB962C8B-B14F-4D97-AF65-F5344CB8AC3E}">
        <p14:creationId xmlns:p14="http://schemas.microsoft.com/office/powerpoint/2010/main" val="14452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A5BB-DFB6-CB48-AFBB-307B374E260F}"/>
              </a:ext>
            </a:extLst>
          </p:cNvPr>
          <p:cNvSpPr>
            <a:spLocks noGrp="1"/>
          </p:cNvSpPr>
          <p:nvPr>
            <p:ph type="title"/>
          </p:nvPr>
        </p:nvSpPr>
        <p:spPr/>
        <p:txBody>
          <a:bodyPr/>
          <a:lstStyle/>
          <a:p>
            <a:r>
              <a:rPr lang="en-US" dirty="0"/>
              <a:t>What Predicts Lower Islamophobia?</a:t>
            </a:r>
          </a:p>
        </p:txBody>
      </p:sp>
    </p:spTree>
    <p:extLst>
      <p:ext uri="{BB962C8B-B14F-4D97-AF65-F5344CB8AC3E}">
        <p14:creationId xmlns:p14="http://schemas.microsoft.com/office/powerpoint/2010/main" val="1923718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364"/>
        <p:cNvGrpSpPr/>
        <p:nvPr/>
      </p:nvGrpSpPr>
      <p:grpSpPr>
        <a:xfrm>
          <a:off x="0" y="0"/>
          <a:ext cx="0" cy="0"/>
          <a:chOff x="0" y="0"/>
          <a:chExt cx="0" cy="0"/>
        </a:xfrm>
      </p:grpSpPr>
      <p:sp>
        <p:nvSpPr>
          <p:cNvPr id="365" name="Google Shape;365;p62"/>
          <p:cNvSpPr txBox="1">
            <a:spLocks noGrp="1"/>
          </p:cNvSpPr>
          <p:nvPr>
            <p:ph type="body" idx="1"/>
          </p:nvPr>
        </p:nvSpPr>
        <p:spPr>
          <a:xfrm>
            <a:off x="457200" y="1638608"/>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dirty="0"/>
          </a:p>
        </p:txBody>
      </p:sp>
      <p:sp>
        <p:nvSpPr>
          <p:cNvPr id="366" name="Google Shape;366;p62"/>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dirty="0"/>
          </a:p>
        </p:txBody>
      </p:sp>
      <p:pic>
        <p:nvPicPr>
          <p:cNvPr id="3" name="Picture 2" descr="A screenshot of a cell phone&#10;&#10;Description automatically generatedslfsljf">
            <a:extLst>
              <a:ext uri="{FF2B5EF4-FFF2-40B4-BE49-F238E27FC236}">
                <a16:creationId xmlns:a16="http://schemas.microsoft.com/office/drawing/2014/main" id="{B1743D0D-7FBD-5140-B25C-78FE10A56A82}"/>
              </a:ext>
            </a:extLst>
          </p:cNvPr>
          <p:cNvPicPr>
            <a:picLocks noChangeAspect="1"/>
          </p:cNvPicPr>
          <p:nvPr/>
        </p:nvPicPr>
        <p:blipFill>
          <a:blip r:embed="rId3"/>
          <a:stretch>
            <a:fillRect/>
          </a:stretch>
        </p:blipFill>
        <p:spPr>
          <a:xfrm>
            <a:off x="1679968" y="0"/>
            <a:ext cx="4847897" cy="5143500"/>
          </a:xfrm>
          <a:prstGeom prst="rect">
            <a:avLst/>
          </a:prstGeom>
        </p:spPr>
      </p:pic>
    </p:spTree>
    <p:extLst>
      <p:ext uri="{BB962C8B-B14F-4D97-AF65-F5344CB8AC3E}">
        <p14:creationId xmlns:p14="http://schemas.microsoft.com/office/powerpoint/2010/main" val="1033270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22C71F-D3E7-4E4A-8BDE-FA18CD0B40FA}"/>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6856F8A6-1F7E-D24D-B06A-B022A3C3D4F9}"/>
              </a:ext>
            </a:extLst>
          </p:cNvPr>
          <p:cNvSpPr>
            <a:spLocks noGrp="1"/>
          </p:cNvSpPr>
          <p:nvPr>
            <p:ph type="title"/>
          </p:nvPr>
        </p:nvSpPr>
        <p:spPr/>
        <p:txBody>
          <a:bodyPr/>
          <a:lstStyle/>
          <a:p>
            <a:endParaRPr lang="en-US"/>
          </a:p>
        </p:txBody>
      </p:sp>
      <p:pic>
        <p:nvPicPr>
          <p:cNvPr id="5" name="Picture 4" descr="A screenshot of a social media post&#10;&#10;Description automatically generated">
            <a:extLst>
              <a:ext uri="{FF2B5EF4-FFF2-40B4-BE49-F238E27FC236}">
                <a16:creationId xmlns:a16="http://schemas.microsoft.com/office/drawing/2014/main" id="{DE898A62-7EDB-C447-887F-3EC90C91865B}"/>
              </a:ext>
            </a:extLst>
          </p:cNvPr>
          <p:cNvPicPr>
            <a:picLocks noChangeAspect="1"/>
          </p:cNvPicPr>
          <p:nvPr/>
        </p:nvPicPr>
        <p:blipFill rotWithShape="1">
          <a:blip r:embed="rId2"/>
          <a:srcRect b="25231"/>
          <a:stretch/>
        </p:blipFill>
        <p:spPr>
          <a:xfrm>
            <a:off x="1681658" y="588342"/>
            <a:ext cx="4847897" cy="3845742"/>
          </a:xfrm>
          <a:prstGeom prst="rect">
            <a:avLst/>
          </a:prstGeom>
        </p:spPr>
      </p:pic>
    </p:spTree>
    <p:extLst>
      <p:ext uri="{BB962C8B-B14F-4D97-AF65-F5344CB8AC3E}">
        <p14:creationId xmlns:p14="http://schemas.microsoft.com/office/powerpoint/2010/main" val="2069079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4A4F29-BD67-F848-914B-F8734E6DFFF8}"/>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A03D075E-5961-9448-92AF-1FF7FCD025A3}"/>
              </a:ext>
            </a:extLst>
          </p:cNvPr>
          <p:cNvSpPr>
            <a:spLocks noGrp="1"/>
          </p:cNvSpPr>
          <p:nvPr>
            <p:ph type="title"/>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526F5DC6-19AB-BB44-AADB-324BBFD8B424}"/>
              </a:ext>
            </a:extLst>
          </p:cNvPr>
          <p:cNvPicPr>
            <a:picLocks noChangeAspect="1"/>
          </p:cNvPicPr>
          <p:nvPr/>
        </p:nvPicPr>
        <p:blipFill rotWithShape="1">
          <a:blip r:embed="rId2"/>
          <a:srcRect b="25928"/>
          <a:stretch/>
        </p:blipFill>
        <p:spPr>
          <a:xfrm>
            <a:off x="1731885" y="559642"/>
            <a:ext cx="4847897" cy="3809867"/>
          </a:xfrm>
          <a:prstGeom prst="rect">
            <a:avLst/>
          </a:prstGeom>
        </p:spPr>
      </p:pic>
    </p:spTree>
    <p:extLst>
      <p:ext uri="{BB962C8B-B14F-4D97-AF65-F5344CB8AC3E}">
        <p14:creationId xmlns:p14="http://schemas.microsoft.com/office/powerpoint/2010/main" val="1169436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3"/>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101600" lvl="0" indent="0" algn="l" rtl="0">
              <a:lnSpc>
                <a:spcPct val="110000"/>
              </a:lnSpc>
              <a:spcBef>
                <a:spcPts val="400"/>
              </a:spcBef>
              <a:spcAft>
                <a:spcPts val="0"/>
              </a:spcAft>
              <a:buSzPts val="2000"/>
              <a:buNone/>
            </a:pPr>
            <a:r>
              <a:rPr lang="en-US"/>
              <a:t>Factors that do NOT predict Islamophobia:</a:t>
            </a:r>
            <a:endParaRPr/>
          </a:p>
          <a:p>
            <a:pPr marL="457200" marR="0" lvl="0" indent="-355600" algn="l" rtl="0">
              <a:lnSpc>
                <a:spcPct val="110000"/>
              </a:lnSpc>
              <a:spcBef>
                <a:spcPts val="400"/>
              </a:spcBef>
              <a:spcAft>
                <a:spcPts val="0"/>
              </a:spcAft>
              <a:buClr>
                <a:srgbClr val="002D55"/>
              </a:buClr>
              <a:buSzPts val="2000"/>
              <a:buFont typeface="Noto Sans Symbols"/>
              <a:buChar char="▪"/>
            </a:pPr>
            <a:r>
              <a:rPr lang="en-US"/>
              <a:t>Nativity</a:t>
            </a:r>
            <a:endParaRPr/>
          </a:p>
          <a:p>
            <a:pPr marL="457200" marR="0" lvl="0" indent="-355600" algn="l" rtl="0">
              <a:lnSpc>
                <a:spcPct val="110000"/>
              </a:lnSpc>
              <a:spcBef>
                <a:spcPts val="400"/>
              </a:spcBef>
              <a:spcAft>
                <a:spcPts val="0"/>
              </a:spcAft>
              <a:buClr>
                <a:srgbClr val="002D55"/>
              </a:buClr>
              <a:buSzPts val="2000"/>
              <a:buFont typeface="Noto Sans Symbols"/>
              <a:buChar char="▪"/>
            </a:pPr>
            <a:r>
              <a:rPr lang="en-US"/>
              <a:t>Sex</a:t>
            </a:r>
            <a:endParaRPr/>
          </a:p>
          <a:p>
            <a:pPr marL="457200" marR="0" lvl="0" indent="-355600" algn="l" rtl="0">
              <a:lnSpc>
                <a:spcPct val="110000"/>
              </a:lnSpc>
              <a:spcBef>
                <a:spcPts val="400"/>
              </a:spcBef>
              <a:spcAft>
                <a:spcPts val="0"/>
              </a:spcAft>
              <a:buClr>
                <a:srgbClr val="002D55"/>
              </a:buClr>
              <a:buSzPts val="2000"/>
              <a:buFont typeface="Noto Sans Symbols"/>
              <a:buChar char="▪"/>
            </a:pPr>
            <a:r>
              <a:rPr lang="en-US"/>
              <a:t>Age</a:t>
            </a:r>
            <a:endParaRPr/>
          </a:p>
          <a:p>
            <a:pPr marL="457200" marR="0" lvl="0" indent="-355600" algn="l" rtl="0">
              <a:lnSpc>
                <a:spcPct val="110000"/>
              </a:lnSpc>
              <a:spcBef>
                <a:spcPts val="400"/>
              </a:spcBef>
              <a:spcAft>
                <a:spcPts val="0"/>
              </a:spcAft>
              <a:buClr>
                <a:srgbClr val="002D55"/>
              </a:buClr>
              <a:buSzPts val="2000"/>
              <a:buFont typeface="Noto Sans Symbols"/>
              <a:buChar char="▪"/>
            </a:pPr>
            <a:r>
              <a:rPr lang="en-US"/>
              <a:t>Education</a:t>
            </a:r>
            <a:endParaRPr/>
          </a:p>
          <a:p>
            <a:pPr marL="457200" marR="0" lvl="0" indent="-355600" algn="l" rtl="0">
              <a:lnSpc>
                <a:spcPct val="110000"/>
              </a:lnSpc>
              <a:spcBef>
                <a:spcPts val="400"/>
              </a:spcBef>
              <a:spcAft>
                <a:spcPts val="0"/>
              </a:spcAft>
              <a:buClr>
                <a:srgbClr val="002D55"/>
              </a:buClr>
              <a:buSzPts val="2000"/>
              <a:buFont typeface="Noto Sans Symbols"/>
              <a:buChar char="▪"/>
            </a:pPr>
            <a:r>
              <a:rPr lang="en-US"/>
              <a:t>Religiosity</a:t>
            </a:r>
            <a:endParaRPr/>
          </a:p>
        </p:txBody>
      </p:sp>
      <p:sp>
        <p:nvSpPr>
          <p:cNvPr id="373" name="Google Shape;373;p63"/>
          <p:cNvSpPr txBox="1">
            <a:spLocks noGrp="1"/>
          </p:cNvSpPr>
          <p:nvPr>
            <p:ph type="title"/>
          </p:nvPr>
        </p:nvSpPr>
        <p:spPr>
          <a:xfrm>
            <a:off x="475925" y="244717"/>
            <a:ext cx="7294800" cy="85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191CD"/>
              </a:buClr>
              <a:buSzPts val="3600"/>
              <a:buFont typeface="Helvetica Neue"/>
              <a:buNone/>
            </a:pPr>
            <a:r>
              <a:rPr lang="en-US" sz="3200"/>
              <a:t>Age, Sex, Education, and Religiosity Make No Difference</a:t>
            </a:r>
            <a:endParaRPr sz="3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452"/>
        <p:cNvGrpSpPr/>
        <p:nvPr/>
      </p:nvGrpSpPr>
      <p:grpSpPr>
        <a:xfrm>
          <a:off x="0" y="0"/>
          <a:ext cx="0" cy="0"/>
          <a:chOff x="0" y="0"/>
          <a:chExt cx="0" cy="0"/>
        </a:xfrm>
      </p:grpSpPr>
      <p:sp>
        <p:nvSpPr>
          <p:cNvPr id="453" name="Google Shape;453;p75"/>
          <p:cNvSpPr txBox="1">
            <a:spLocks noGrp="1"/>
          </p:cNvSpPr>
          <p:nvPr>
            <p:ph type="title"/>
          </p:nvPr>
        </p:nvSpPr>
        <p:spPr>
          <a:xfrm>
            <a:off x="1081906" y="1733723"/>
            <a:ext cx="6944400" cy="144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400"/>
              <a:buNone/>
            </a:pPr>
            <a:r>
              <a:rPr lang="en-US" sz="3600">
                <a:solidFill>
                  <a:schemeClr val="lt1"/>
                </a:solidFill>
              </a:rPr>
              <a:t>Faith &amp; Community</a:t>
            </a:r>
            <a:endParaRPr sz="3600">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457"/>
        <p:cNvGrpSpPr/>
        <p:nvPr/>
      </p:nvGrpSpPr>
      <p:grpSpPr>
        <a:xfrm>
          <a:off x="0" y="0"/>
          <a:ext cx="0" cy="0"/>
          <a:chOff x="0" y="0"/>
          <a:chExt cx="0" cy="0"/>
        </a:xfrm>
      </p:grpSpPr>
      <p:sp>
        <p:nvSpPr>
          <p:cNvPr id="458" name="Google Shape;458;p76"/>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59" name="Google Shape;459;p76"/>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60" name="Google Shape;460;p76"/>
          <p:cNvPicPr preferRelativeResize="0"/>
          <p:nvPr/>
        </p:nvPicPr>
        <p:blipFill rotWithShape="1">
          <a:blip r:embed="rId3">
            <a:alphaModFix/>
          </a:blip>
          <a:srcRect/>
          <a:stretch/>
        </p:blipFill>
        <p:spPr>
          <a:xfrm>
            <a:off x="1532193" y="0"/>
            <a:ext cx="5144814" cy="514350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464"/>
        <p:cNvGrpSpPr/>
        <p:nvPr/>
      </p:nvGrpSpPr>
      <p:grpSpPr>
        <a:xfrm>
          <a:off x="0" y="0"/>
          <a:ext cx="0" cy="0"/>
          <a:chOff x="0" y="0"/>
          <a:chExt cx="0" cy="0"/>
        </a:xfrm>
      </p:grpSpPr>
      <p:sp>
        <p:nvSpPr>
          <p:cNvPr id="465" name="Google Shape;465;p77"/>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66" name="Google Shape;466;p77"/>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67" name="Google Shape;467;p77"/>
          <p:cNvPicPr preferRelativeResize="0"/>
          <p:nvPr/>
        </p:nvPicPr>
        <p:blipFill rotWithShape="1">
          <a:blip r:embed="rId3">
            <a:alphaModFix/>
          </a:blip>
          <a:srcRect/>
          <a:stretch/>
        </p:blipFill>
        <p:spPr>
          <a:xfrm>
            <a:off x="1532193" y="0"/>
            <a:ext cx="5144814"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09"/>
        <p:cNvGrpSpPr/>
        <p:nvPr/>
      </p:nvGrpSpPr>
      <p:grpSpPr>
        <a:xfrm>
          <a:off x="0" y="0"/>
          <a:ext cx="0" cy="0"/>
          <a:chOff x="0" y="0"/>
          <a:chExt cx="0" cy="0"/>
        </a:xfrm>
      </p:grpSpPr>
      <p:sp>
        <p:nvSpPr>
          <p:cNvPr id="210" name="Google Shape;210;p39"/>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457200" lvl="0" indent="-355600" algn="l" rtl="0">
              <a:lnSpc>
                <a:spcPct val="110000"/>
              </a:lnSpc>
              <a:spcBef>
                <a:spcPts val="400"/>
              </a:spcBef>
              <a:spcAft>
                <a:spcPts val="0"/>
              </a:spcAft>
              <a:buSzPts val="2000"/>
              <a:buChar char="▪"/>
            </a:pPr>
            <a:r>
              <a:rPr lang="en-US"/>
              <a:t>Triumphs</a:t>
            </a:r>
            <a:endParaRPr/>
          </a:p>
          <a:p>
            <a:pPr marL="914400" lvl="1" indent="-355600" algn="l" rtl="0">
              <a:lnSpc>
                <a:spcPct val="100000"/>
              </a:lnSpc>
              <a:spcBef>
                <a:spcPts val="0"/>
              </a:spcBef>
              <a:spcAft>
                <a:spcPts val="0"/>
              </a:spcAft>
              <a:buSzPts val="2000"/>
              <a:buChar char="–"/>
            </a:pPr>
            <a:r>
              <a:rPr lang="en-US"/>
              <a:t>Historical class of freshman lawmakers elected</a:t>
            </a:r>
            <a:endParaRPr/>
          </a:p>
          <a:p>
            <a:pPr marL="914400" lvl="0" indent="0" algn="l" rtl="0">
              <a:lnSpc>
                <a:spcPct val="110000"/>
              </a:lnSpc>
              <a:spcBef>
                <a:spcPts val="400"/>
              </a:spcBef>
              <a:spcAft>
                <a:spcPts val="0"/>
              </a:spcAft>
              <a:buSzPts val="2000"/>
              <a:buNone/>
            </a:pPr>
            <a:endParaRPr/>
          </a:p>
          <a:p>
            <a:pPr marL="457200" lvl="0" indent="-355600" algn="l" rtl="0">
              <a:lnSpc>
                <a:spcPct val="110000"/>
              </a:lnSpc>
              <a:spcBef>
                <a:spcPts val="400"/>
              </a:spcBef>
              <a:spcAft>
                <a:spcPts val="0"/>
              </a:spcAft>
              <a:buSzPts val="2000"/>
              <a:buChar char="▪"/>
            </a:pPr>
            <a:r>
              <a:rPr lang="en-US"/>
              <a:t>Tribulations</a:t>
            </a:r>
            <a:endParaRPr/>
          </a:p>
          <a:p>
            <a:pPr marL="914400" lvl="1" indent="-355600" algn="l" rtl="0">
              <a:lnSpc>
                <a:spcPct val="100000"/>
              </a:lnSpc>
              <a:spcBef>
                <a:spcPts val="0"/>
              </a:spcBef>
              <a:spcAft>
                <a:spcPts val="0"/>
              </a:spcAft>
              <a:buSzPts val="2000"/>
              <a:buChar char="–"/>
            </a:pPr>
            <a:r>
              <a:rPr lang="en-US"/>
              <a:t>Travel ban</a:t>
            </a:r>
            <a:endParaRPr/>
          </a:p>
          <a:p>
            <a:pPr marL="914400" lvl="1" indent="-355600" algn="l" rtl="0">
              <a:lnSpc>
                <a:spcPct val="100000"/>
              </a:lnSpc>
              <a:spcBef>
                <a:spcPts val="0"/>
              </a:spcBef>
              <a:spcAft>
                <a:spcPts val="0"/>
              </a:spcAft>
              <a:buSzPts val="2000"/>
              <a:buChar char="–"/>
            </a:pPr>
            <a:r>
              <a:rPr lang="en-US"/>
              <a:t>Government shutdown</a:t>
            </a:r>
            <a:endParaRPr/>
          </a:p>
          <a:p>
            <a:pPr marL="914400" lvl="1" indent="-355600" algn="l" rtl="0">
              <a:lnSpc>
                <a:spcPct val="100000"/>
              </a:lnSpc>
              <a:spcBef>
                <a:spcPts val="0"/>
              </a:spcBef>
              <a:spcAft>
                <a:spcPts val="0"/>
              </a:spcAft>
              <a:buSzPts val="2000"/>
              <a:buChar char="–"/>
            </a:pPr>
            <a:r>
              <a:rPr lang="en-US"/>
              <a:t>#MeToo</a:t>
            </a:r>
            <a:endParaRPr/>
          </a:p>
        </p:txBody>
      </p:sp>
      <p:sp>
        <p:nvSpPr>
          <p:cNvPr id="211" name="Google Shape;211;p39"/>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Why This Poll?</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471"/>
        <p:cNvGrpSpPr/>
        <p:nvPr/>
      </p:nvGrpSpPr>
      <p:grpSpPr>
        <a:xfrm>
          <a:off x="0" y="0"/>
          <a:ext cx="0" cy="0"/>
          <a:chOff x="0" y="0"/>
          <a:chExt cx="0" cy="0"/>
        </a:xfrm>
      </p:grpSpPr>
      <p:sp>
        <p:nvSpPr>
          <p:cNvPr id="472" name="Google Shape;472;p78"/>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73" name="Google Shape;473;p78"/>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74" name="Google Shape;474;p78"/>
          <p:cNvPicPr preferRelativeResize="0"/>
          <p:nvPr/>
        </p:nvPicPr>
        <p:blipFill rotWithShape="1">
          <a:blip r:embed="rId3">
            <a:alphaModFix/>
          </a:blip>
          <a:srcRect/>
          <a:stretch/>
        </p:blipFill>
        <p:spPr>
          <a:xfrm>
            <a:off x="1037289" y="0"/>
            <a:ext cx="6134618" cy="514349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478"/>
        <p:cNvGrpSpPr/>
        <p:nvPr/>
      </p:nvGrpSpPr>
      <p:grpSpPr>
        <a:xfrm>
          <a:off x="0" y="0"/>
          <a:ext cx="0" cy="0"/>
          <a:chOff x="0" y="0"/>
          <a:chExt cx="0" cy="0"/>
        </a:xfrm>
      </p:grpSpPr>
      <p:sp>
        <p:nvSpPr>
          <p:cNvPr id="479" name="Google Shape;479;p79"/>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400"/>
              </a:spcBef>
              <a:spcAft>
                <a:spcPts val="0"/>
              </a:spcAft>
              <a:buSzPts val="2000"/>
              <a:buNone/>
            </a:pPr>
            <a:endParaRPr/>
          </a:p>
        </p:txBody>
      </p:sp>
      <p:sp>
        <p:nvSpPr>
          <p:cNvPr id="480" name="Google Shape;480;p79"/>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a:p>
        </p:txBody>
      </p:sp>
      <p:pic>
        <p:nvPicPr>
          <p:cNvPr id="481" name="Google Shape;481;p79"/>
          <p:cNvPicPr preferRelativeResize="0"/>
          <p:nvPr/>
        </p:nvPicPr>
        <p:blipFill rotWithShape="1">
          <a:blip r:embed="rId3">
            <a:alphaModFix/>
          </a:blip>
          <a:srcRect/>
          <a:stretch/>
        </p:blipFill>
        <p:spPr>
          <a:xfrm>
            <a:off x="1306456" y="0"/>
            <a:ext cx="5596285" cy="514349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0"/>
          <p:cNvSpPr txBox="1">
            <a:spLocks noGrp="1"/>
          </p:cNvSpPr>
          <p:nvPr>
            <p:ph type="title"/>
          </p:nvPr>
        </p:nvSpPr>
        <p:spPr>
          <a:xfrm>
            <a:off x="1081906" y="1733723"/>
            <a:ext cx="6944400" cy="144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400"/>
              <a:buNone/>
            </a:pPr>
            <a:r>
              <a:rPr lang="en-US" sz="3600">
                <a:solidFill>
                  <a:schemeClr val="lt1"/>
                </a:solidFill>
              </a:rPr>
              <a:t>Recommendations </a:t>
            </a:r>
            <a:endParaRPr sz="360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2"/>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457200" lvl="0" indent="-355600" algn="l" rtl="0">
              <a:lnSpc>
                <a:spcPct val="110000"/>
              </a:lnSpc>
              <a:spcBef>
                <a:spcPts val="400"/>
              </a:spcBef>
              <a:spcAft>
                <a:spcPts val="0"/>
              </a:spcAft>
              <a:buSzPts val="2000"/>
              <a:buChar char="▪"/>
            </a:pPr>
            <a:r>
              <a:rPr lang="en-US"/>
              <a:t>Build from the ground up </a:t>
            </a:r>
            <a:endParaRPr/>
          </a:p>
          <a:p>
            <a:pPr marL="457200" lvl="0" indent="-355600" algn="l" rtl="0">
              <a:lnSpc>
                <a:spcPct val="110000"/>
              </a:lnSpc>
              <a:spcBef>
                <a:spcPts val="0"/>
              </a:spcBef>
              <a:spcAft>
                <a:spcPts val="0"/>
              </a:spcAft>
              <a:buSzPts val="2000"/>
              <a:buChar char="▪"/>
            </a:pPr>
            <a:r>
              <a:rPr lang="en-US"/>
              <a:t>Mobilize at mosques </a:t>
            </a:r>
            <a:endParaRPr/>
          </a:p>
          <a:p>
            <a:pPr marL="457200" lvl="0" indent="-355600" algn="l" rtl="0">
              <a:lnSpc>
                <a:spcPct val="110000"/>
              </a:lnSpc>
              <a:spcBef>
                <a:spcPts val="0"/>
              </a:spcBef>
              <a:spcAft>
                <a:spcPts val="0"/>
              </a:spcAft>
              <a:buSzPts val="2000"/>
              <a:buChar char="▪"/>
            </a:pPr>
            <a:r>
              <a:rPr lang="en-US"/>
              <a:t>Build coalitions with natural allies </a:t>
            </a:r>
            <a:endParaRPr/>
          </a:p>
          <a:p>
            <a:pPr marL="457200" lvl="0" indent="-355600" algn="l" rtl="0">
              <a:lnSpc>
                <a:spcPct val="110000"/>
              </a:lnSpc>
              <a:spcBef>
                <a:spcPts val="0"/>
              </a:spcBef>
              <a:spcAft>
                <a:spcPts val="0"/>
              </a:spcAft>
              <a:buSzPts val="2000"/>
              <a:buChar char="▪"/>
            </a:pPr>
            <a:r>
              <a:rPr lang="en-US"/>
              <a:t>Focus on younger and economically disadvantaged voters </a:t>
            </a:r>
            <a:endParaRPr/>
          </a:p>
        </p:txBody>
      </p:sp>
      <p:sp>
        <p:nvSpPr>
          <p:cNvPr id="498" name="Google Shape;498;p82"/>
          <p:cNvSpPr txBox="1">
            <a:spLocks noGrp="1"/>
          </p:cNvSpPr>
          <p:nvPr>
            <p:ph type="title"/>
          </p:nvPr>
        </p:nvSpPr>
        <p:spPr>
          <a:xfrm>
            <a:off x="475925" y="25484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Recommendations for Increasing Civic Engagement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1"/>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457200" lvl="0" indent="-355600" algn="l" rtl="0">
              <a:lnSpc>
                <a:spcPct val="110000"/>
              </a:lnSpc>
              <a:spcBef>
                <a:spcPts val="400"/>
              </a:spcBef>
              <a:spcAft>
                <a:spcPts val="0"/>
              </a:spcAft>
              <a:buSzPts val="2000"/>
              <a:buChar char="▪"/>
            </a:pPr>
            <a:r>
              <a:rPr lang="en-US"/>
              <a:t>Build coalitions with other impacted communities </a:t>
            </a:r>
            <a:endParaRPr/>
          </a:p>
          <a:p>
            <a:pPr marL="457200" lvl="0" indent="-355600" algn="l" rtl="0">
              <a:lnSpc>
                <a:spcPct val="110000"/>
              </a:lnSpc>
              <a:spcBef>
                <a:spcPts val="0"/>
              </a:spcBef>
              <a:spcAft>
                <a:spcPts val="0"/>
              </a:spcAft>
              <a:buSzPts val="2000"/>
              <a:buChar char="▪"/>
            </a:pPr>
            <a:r>
              <a:rPr lang="en-US"/>
              <a:t>Keep demystifying Islam</a:t>
            </a:r>
            <a:endParaRPr/>
          </a:p>
          <a:p>
            <a:pPr marL="457200" lvl="0" indent="-355600" algn="l" rtl="0">
              <a:lnSpc>
                <a:spcPct val="110000"/>
              </a:lnSpc>
              <a:spcBef>
                <a:spcPts val="0"/>
              </a:spcBef>
              <a:spcAft>
                <a:spcPts val="0"/>
              </a:spcAft>
              <a:buSzPts val="2000"/>
              <a:buChar char="▪"/>
            </a:pPr>
            <a:r>
              <a:rPr lang="en-US"/>
              <a:t>Do more than “Interfaith” </a:t>
            </a:r>
            <a:endParaRPr/>
          </a:p>
          <a:p>
            <a:pPr marL="457200" lvl="0" indent="-355600" algn="l" rtl="0">
              <a:lnSpc>
                <a:spcPct val="110000"/>
              </a:lnSpc>
              <a:spcBef>
                <a:spcPts val="0"/>
              </a:spcBef>
              <a:spcAft>
                <a:spcPts val="0"/>
              </a:spcAft>
              <a:buSzPts val="2000"/>
              <a:buChar char="▪"/>
            </a:pPr>
            <a:r>
              <a:rPr lang="en-US"/>
              <a:t>Make Muslim Friends </a:t>
            </a:r>
            <a:endParaRPr/>
          </a:p>
          <a:p>
            <a:pPr marL="457200" lvl="0" indent="0" algn="l" rtl="0">
              <a:lnSpc>
                <a:spcPct val="110000"/>
              </a:lnSpc>
              <a:spcBef>
                <a:spcPts val="400"/>
              </a:spcBef>
              <a:spcAft>
                <a:spcPts val="0"/>
              </a:spcAft>
              <a:buSzPts val="2000"/>
              <a:buNone/>
            </a:pPr>
            <a:endParaRPr/>
          </a:p>
        </p:txBody>
      </p:sp>
      <p:sp>
        <p:nvSpPr>
          <p:cNvPr id="492" name="Google Shape;492;p81"/>
          <p:cNvSpPr txBox="1">
            <a:spLocks noGrp="1"/>
          </p:cNvSpPr>
          <p:nvPr>
            <p:ph type="title"/>
          </p:nvPr>
        </p:nvSpPr>
        <p:spPr>
          <a:xfrm>
            <a:off x="475925" y="2649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a:t>Recommendations for Combating Islamophobia</a:t>
            </a:r>
            <a:endParaRPr sz="3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3"/>
          <p:cNvSpPr txBox="1">
            <a:spLocks noGrp="1"/>
          </p:cNvSpPr>
          <p:nvPr>
            <p:ph type="title"/>
          </p:nvPr>
        </p:nvSpPr>
        <p:spPr>
          <a:xfrm>
            <a:off x="1081906" y="1733723"/>
            <a:ext cx="6944400" cy="144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400"/>
              <a:buNone/>
            </a:pPr>
            <a:r>
              <a:rPr lang="en-US" sz="3600">
                <a:solidFill>
                  <a:schemeClr val="lt1"/>
                </a:solidFill>
              </a:rPr>
              <a:t>Final Thoughts</a:t>
            </a:r>
            <a:endParaRPr sz="360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4"/>
          <p:cNvSpPr txBox="1">
            <a:spLocks noGrp="1"/>
          </p:cNvSpPr>
          <p:nvPr>
            <p:ph type="body" idx="1"/>
          </p:nvPr>
        </p:nvSpPr>
        <p:spPr>
          <a:xfrm>
            <a:off x="431800" y="1436087"/>
            <a:ext cx="7036200" cy="3331200"/>
          </a:xfrm>
          <a:prstGeom prst="rect">
            <a:avLst/>
          </a:prstGeom>
          <a:noFill/>
          <a:ln>
            <a:noFill/>
          </a:ln>
        </p:spPr>
        <p:txBody>
          <a:bodyPr spcFirstLastPara="1" wrap="square" lIns="68575" tIns="68575" rIns="68575" bIns="68575" anchor="t" anchorCtr="0">
            <a:noAutofit/>
          </a:bodyPr>
          <a:lstStyle/>
          <a:p>
            <a:pPr marL="0" lvl="0" indent="0" algn="l" rtl="0">
              <a:lnSpc>
                <a:spcPct val="110000"/>
              </a:lnSpc>
              <a:spcBef>
                <a:spcPts val="300"/>
              </a:spcBef>
              <a:spcAft>
                <a:spcPts val="0"/>
              </a:spcAft>
              <a:buSzPts val="1500"/>
              <a:buNone/>
            </a:pPr>
            <a:r>
              <a:rPr lang="en-US" sz="2000" b="1"/>
              <a:t>Question 1: The research presented is of high quality.</a:t>
            </a:r>
            <a:endParaRPr/>
          </a:p>
          <a:p>
            <a:pPr marL="0" lvl="0" indent="0" algn="l" rtl="0">
              <a:lnSpc>
                <a:spcPct val="110000"/>
              </a:lnSpc>
              <a:spcBef>
                <a:spcPts val="300"/>
              </a:spcBef>
              <a:spcAft>
                <a:spcPts val="0"/>
              </a:spcAft>
              <a:buSzPts val="1500"/>
              <a:buNone/>
            </a:pPr>
            <a:endParaRPr sz="2000"/>
          </a:p>
          <a:p>
            <a:pPr marL="0" lvl="0" indent="0" algn="l" rtl="0">
              <a:lnSpc>
                <a:spcPct val="110000"/>
              </a:lnSpc>
              <a:spcBef>
                <a:spcPts val="300"/>
              </a:spcBef>
              <a:spcAft>
                <a:spcPts val="0"/>
              </a:spcAft>
              <a:buSzPts val="1500"/>
              <a:buNone/>
            </a:pPr>
            <a:r>
              <a:rPr lang="en-US" sz="2000"/>
              <a:t>5: Strongly agree</a:t>
            </a:r>
            <a:endParaRPr/>
          </a:p>
          <a:p>
            <a:pPr marL="0" lvl="0" indent="0" algn="l" rtl="0">
              <a:lnSpc>
                <a:spcPct val="110000"/>
              </a:lnSpc>
              <a:spcBef>
                <a:spcPts val="300"/>
              </a:spcBef>
              <a:spcAft>
                <a:spcPts val="0"/>
              </a:spcAft>
              <a:buSzPts val="1500"/>
              <a:buNone/>
            </a:pPr>
            <a:r>
              <a:rPr lang="en-US" sz="2000"/>
              <a:t>4:</a:t>
            </a:r>
            <a:endParaRPr/>
          </a:p>
          <a:p>
            <a:pPr marL="0" lvl="0" indent="0" algn="l" rtl="0">
              <a:lnSpc>
                <a:spcPct val="110000"/>
              </a:lnSpc>
              <a:spcBef>
                <a:spcPts val="300"/>
              </a:spcBef>
              <a:spcAft>
                <a:spcPts val="0"/>
              </a:spcAft>
              <a:buSzPts val="1500"/>
              <a:buNone/>
            </a:pPr>
            <a:r>
              <a:rPr lang="en-US" sz="2000"/>
              <a:t>3: </a:t>
            </a:r>
            <a:endParaRPr/>
          </a:p>
          <a:p>
            <a:pPr marL="0" lvl="0" indent="0" algn="l" rtl="0">
              <a:lnSpc>
                <a:spcPct val="110000"/>
              </a:lnSpc>
              <a:spcBef>
                <a:spcPts val="300"/>
              </a:spcBef>
              <a:spcAft>
                <a:spcPts val="0"/>
              </a:spcAft>
              <a:buSzPts val="1500"/>
              <a:buNone/>
            </a:pPr>
            <a:r>
              <a:rPr lang="en-US" sz="2000"/>
              <a:t>2:</a:t>
            </a:r>
            <a:endParaRPr/>
          </a:p>
          <a:p>
            <a:pPr marL="0" lvl="0" indent="0" algn="l" rtl="0">
              <a:lnSpc>
                <a:spcPct val="110000"/>
              </a:lnSpc>
              <a:spcBef>
                <a:spcPts val="300"/>
              </a:spcBef>
              <a:spcAft>
                <a:spcPts val="0"/>
              </a:spcAft>
              <a:buSzPts val="1500"/>
              <a:buNone/>
            </a:pPr>
            <a:r>
              <a:rPr lang="en-US" sz="2000"/>
              <a:t>1: Strongly disagree </a:t>
            </a:r>
            <a:endParaRPr/>
          </a:p>
          <a:p>
            <a:pPr marL="0" lvl="0" indent="0" algn="l" rtl="0">
              <a:lnSpc>
                <a:spcPct val="110000"/>
              </a:lnSpc>
              <a:spcBef>
                <a:spcPts val="300"/>
              </a:spcBef>
              <a:spcAft>
                <a:spcPts val="0"/>
              </a:spcAft>
              <a:buSzPts val="1500"/>
              <a:buNone/>
            </a:pPr>
            <a:endParaRPr sz="2000"/>
          </a:p>
        </p:txBody>
      </p:sp>
      <p:sp>
        <p:nvSpPr>
          <p:cNvPr id="509" name="Google Shape;509;p84"/>
          <p:cNvSpPr txBox="1">
            <a:spLocks noGrp="1"/>
          </p:cNvSpPr>
          <p:nvPr>
            <p:ph type="title"/>
          </p:nvPr>
        </p:nvSpPr>
        <p:spPr>
          <a:xfrm>
            <a:off x="431800" y="173692"/>
            <a:ext cx="6525300" cy="8574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5191CD"/>
              </a:buClr>
              <a:buSzPts val="2700"/>
              <a:buFont typeface="Helvetica Neue"/>
              <a:buNone/>
            </a:pPr>
            <a:r>
              <a:rPr lang="en-US" sz="3000"/>
              <a:t>Text MJ16 to 22333</a:t>
            </a:r>
            <a:endParaRPr sz="3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5"/>
          <p:cNvSpPr txBox="1">
            <a:spLocks noGrp="1"/>
          </p:cNvSpPr>
          <p:nvPr>
            <p:ph type="body" idx="1"/>
          </p:nvPr>
        </p:nvSpPr>
        <p:spPr>
          <a:xfrm>
            <a:off x="431800" y="1436087"/>
            <a:ext cx="7036200" cy="3331200"/>
          </a:xfrm>
          <a:prstGeom prst="rect">
            <a:avLst/>
          </a:prstGeom>
          <a:noFill/>
          <a:ln>
            <a:noFill/>
          </a:ln>
        </p:spPr>
        <p:txBody>
          <a:bodyPr spcFirstLastPara="1" wrap="square" lIns="68575" tIns="68575" rIns="68575" bIns="68575" anchor="t" anchorCtr="0">
            <a:noAutofit/>
          </a:bodyPr>
          <a:lstStyle/>
          <a:p>
            <a:pPr marL="0" lvl="0" indent="0" algn="l" rtl="0">
              <a:lnSpc>
                <a:spcPct val="110000"/>
              </a:lnSpc>
              <a:spcBef>
                <a:spcPts val="300"/>
              </a:spcBef>
              <a:spcAft>
                <a:spcPts val="0"/>
              </a:spcAft>
              <a:buSzPts val="1500"/>
              <a:buNone/>
            </a:pPr>
            <a:r>
              <a:rPr lang="en-US" sz="2000" b="1"/>
              <a:t>Question 2: The research presented is relevant.</a:t>
            </a:r>
            <a:endParaRPr/>
          </a:p>
          <a:p>
            <a:pPr marL="0" lvl="0" indent="0" algn="l" rtl="0">
              <a:lnSpc>
                <a:spcPct val="110000"/>
              </a:lnSpc>
              <a:spcBef>
                <a:spcPts val="300"/>
              </a:spcBef>
              <a:spcAft>
                <a:spcPts val="0"/>
              </a:spcAft>
              <a:buSzPts val="1500"/>
              <a:buNone/>
            </a:pPr>
            <a:endParaRPr sz="2000"/>
          </a:p>
          <a:p>
            <a:pPr marL="0" lvl="0" indent="0" algn="l" rtl="0">
              <a:lnSpc>
                <a:spcPct val="110000"/>
              </a:lnSpc>
              <a:spcBef>
                <a:spcPts val="300"/>
              </a:spcBef>
              <a:spcAft>
                <a:spcPts val="0"/>
              </a:spcAft>
              <a:buSzPts val="1500"/>
              <a:buNone/>
            </a:pPr>
            <a:r>
              <a:rPr lang="en-US" sz="2000"/>
              <a:t>5: Strongly agree</a:t>
            </a:r>
            <a:endParaRPr/>
          </a:p>
          <a:p>
            <a:pPr marL="0" lvl="0" indent="0" algn="l" rtl="0">
              <a:lnSpc>
                <a:spcPct val="110000"/>
              </a:lnSpc>
              <a:spcBef>
                <a:spcPts val="300"/>
              </a:spcBef>
              <a:spcAft>
                <a:spcPts val="0"/>
              </a:spcAft>
              <a:buSzPts val="1500"/>
              <a:buNone/>
            </a:pPr>
            <a:r>
              <a:rPr lang="en-US" sz="2000"/>
              <a:t>4:</a:t>
            </a:r>
            <a:endParaRPr/>
          </a:p>
          <a:p>
            <a:pPr marL="0" lvl="0" indent="0" algn="l" rtl="0">
              <a:lnSpc>
                <a:spcPct val="110000"/>
              </a:lnSpc>
              <a:spcBef>
                <a:spcPts val="300"/>
              </a:spcBef>
              <a:spcAft>
                <a:spcPts val="0"/>
              </a:spcAft>
              <a:buSzPts val="1500"/>
              <a:buNone/>
            </a:pPr>
            <a:r>
              <a:rPr lang="en-US" sz="2000"/>
              <a:t>3: </a:t>
            </a:r>
            <a:endParaRPr/>
          </a:p>
          <a:p>
            <a:pPr marL="0" lvl="0" indent="0" algn="l" rtl="0">
              <a:lnSpc>
                <a:spcPct val="110000"/>
              </a:lnSpc>
              <a:spcBef>
                <a:spcPts val="300"/>
              </a:spcBef>
              <a:spcAft>
                <a:spcPts val="0"/>
              </a:spcAft>
              <a:buSzPts val="1500"/>
              <a:buNone/>
            </a:pPr>
            <a:r>
              <a:rPr lang="en-US" sz="2000"/>
              <a:t>2:</a:t>
            </a:r>
            <a:endParaRPr/>
          </a:p>
          <a:p>
            <a:pPr marL="0" lvl="0" indent="0" algn="l" rtl="0">
              <a:lnSpc>
                <a:spcPct val="110000"/>
              </a:lnSpc>
              <a:spcBef>
                <a:spcPts val="300"/>
              </a:spcBef>
              <a:spcAft>
                <a:spcPts val="0"/>
              </a:spcAft>
              <a:buSzPts val="1500"/>
              <a:buNone/>
            </a:pPr>
            <a:r>
              <a:rPr lang="en-US" sz="2000"/>
              <a:t>1: Strongly disagree</a:t>
            </a:r>
            <a:endParaRPr/>
          </a:p>
          <a:p>
            <a:pPr marL="0" lvl="0" indent="0" algn="l" rtl="0">
              <a:lnSpc>
                <a:spcPct val="110000"/>
              </a:lnSpc>
              <a:spcBef>
                <a:spcPts val="300"/>
              </a:spcBef>
              <a:spcAft>
                <a:spcPts val="0"/>
              </a:spcAft>
              <a:buSzPts val="1500"/>
              <a:buNone/>
            </a:pPr>
            <a:endParaRPr sz="2000"/>
          </a:p>
        </p:txBody>
      </p:sp>
      <p:sp>
        <p:nvSpPr>
          <p:cNvPr id="515" name="Google Shape;515;p85"/>
          <p:cNvSpPr txBox="1">
            <a:spLocks noGrp="1"/>
          </p:cNvSpPr>
          <p:nvPr>
            <p:ph type="title"/>
          </p:nvPr>
        </p:nvSpPr>
        <p:spPr>
          <a:xfrm>
            <a:off x="431800" y="173692"/>
            <a:ext cx="6525300" cy="8574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SzPts val="2700"/>
              <a:buNone/>
            </a:pPr>
            <a:r>
              <a:rPr lang="en-US" sz="3000"/>
              <a:t>Text MJ16 to 22333</a:t>
            </a:r>
            <a:endParaRPr sz="3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6"/>
          <p:cNvSpPr txBox="1">
            <a:spLocks noGrp="1"/>
          </p:cNvSpPr>
          <p:nvPr>
            <p:ph type="body" idx="1"/>
          </p:nvPr>
        </p:nvSpPr>
        <p:spPr>
          <a:xfrm>
            <a:off x="431800" y="1436087"/>
            <a:ext cx="7036200" cy="3331200"/>
          </a:xfrm>
          <a:prstGeom prst="rect">
            <a:avLst/>
          </a:prstGeom>
          <a:noFill/>
          <a:ln>
            <a:noFill/>
          </a:ln>
        </p:spPr>
        <p:txBody>
          <a:bodyPr spcFirstLastPara="1" wrap="square" lIns="68575" tIns="68575" rIns="68575" bIns="68575" anchor="t" anchorCtr="0">
            <a:noAutofit/>
          </a:bodyPr>
          <a:lstStyle/>
          <a:p>
            <a:pPr marL="0" lvl="0" indent="0" algn="l" rtl="0">
              <a:lnSpc>
                <a:spcPct val="110000"/>
              </a:lnSpc>
              <a:spcBef>
                <a:spcPts val="300"/>
              </a:spcBef>
              <a:spcAft>
                <a:spcPts val="0"/>
              </a:spcAft>
              <a:buSzPts val="1500"/>
              <a:buNone/>
            </a:pPr>
            <a:r>
              <a:rPr lang="en-US" sz="2000" b="1"/>
              <a:t>Question 3: I plan to apply the recommendations presented to my life and/or work.</a:t>
            </a:r>
            <a:endParaRPr/>
          </a:p>
          <a:p>
            <a:pPr marL="0" lvl="0" indent="0" algn="l" rtl="0">
              <a:lnSpc>
                <a:spcPct val="110000"/>
              </a:lnSpc>
              <a:spcBef>
                <a:spcPts val="300"/>
              </a:spcBef>
              <a:spcAft>
                <a:spcPts val="0"/>
              </a:spcAft>
              <a:buSzPts val="1500"/>
              <a:buNone/>
            </a:pPr>
            <a:endParaRPr sz="2000"/>
          </a:p>
          <a:p>
            <a:pPr marL="0" lvl="0" indent="0" algn="l" rtl="0">
              <a:lnSpc>
                <a:spcPct val="110000"/>
              </a:lnSpc>
              <a:spcBef>
                <a:spcPts val="300"/>
              </a:spcBef>
              <a:spcAft>
                <a:spcPts val="0"/>
              </a:spcAft>
              <a:buSzPts val="1500"/>
              <a:buNone/>
            </a:pPr>
            <a:r>
              <a:rPr lang="en-US" sz="2000"/>
              <a:t>5: Strongly agree</a:t>
            </a:r>
            <a:endParaRPr/>
          </a:p>
          <a:p>
            <a:pPr marL="0" lvl="0" indent="0" algn="l" rtl="0">
              <a:lnSpc>
                <a:spcPct val="110000"/>
              </a:lnSpc>
              <a:spcBef>
                <a:spcPts val="300"/>
              </a:spcBef>
              <a:spcAft>
                <a:spcPts val="0"/>
              </a:spcAft>
              <a:buSzPts val="1500"/>
              <a:buNone/>
            </a:pPr>
            <a:r>
              <a:rPr lang="en-US" sz="2000"/>
              <a:t>4:</a:t>
            </a:r>
            <a:endParaRPr/>
          </a:p>
          <a:p>
            <a:pPr marL="0" lvl="0" indent="0" algn="l" rtl="0">
              <a:lnSpc>
                <a:spcPct val="110000"/>
              </a:lnSpc>
              <a:spcBef>
                <a:spcPts val="300"/>
              </a:spcBef>
              <a:spcAft>
                <a:spcPts val="0"/>
              </a:spcAft>
              <a:buSzPts val="1500"/>
              <a:buNone/>
            </a:pPr>
            <a:r>
              <a:rPr lang="en-US" sz="2000"/>
              <a:t>3: </a:t>
            </a:r>
            <a:endParaRPr/>
          </a:p>
          <a:p>
            <a:pPr marL="0" lvl="0" indent="0" algn="l" rtl="0">
              <a:lnSpc>
                <a:spcPct val="110000"/>
              </a:lnSpc>
              <a:spcBef>
                <a:spcPts val="300"/>
              </a:spcBef>
              <a:spcAft>
                <a:spcPts val="0"/>
              </a:spcAft>
              <a:buSzPts val="1500"/>
              <a:buNone/>
            </a:pPr>
            <a:r>
              <a:rPr lang="en-US" sz="2000"/>
              <a:t>2:</a:t>
            </a:r>
            <a:endParaRPr/>
          </a:p>
          <a:p>
            <a:pPr marL="0" lvl="0" indent="0" algn="l" rtl="0">
              <a:lnSpc>
                <a:spcPct val="110000"/>
              </a:lnSpc>
              <a:spcBef>
                <a:spcPts val="300"/>
              </a:spcBef>
              <a:spcAft>
                <a:spcPts val="0"/>
              </a:spcAft>
              <a:buSzPts val="1500"/>
              <a:buNone/>
            </a:pPr>
            <a:r>
              <a:rPr lang="en-US" sz="2000"/>
              <a:t>1: Strongly disagree</a:t>
            </a:r>
            <a:endParaRPr/>
          </a:p>
          <a:p>
            <a:pPr marL="0" lvl="0" indent="0" algn="l" rtl="0">
              <a:lnSpc>
                <a:spcPct val="110000"/>
              </a:lnSpc>
              <a:spcBef>
                <a:spcPts val="300"/>
              </a:spcBef>
              <a:spcAft>
                <a:spcPts val="0"/>
              </a:spcAft>
              <a:buSzPts val="1500"/>
              <a:buNone/>
            </a:pPr>
            <a:endParaRPr sz="2000"/>
          </a:p>
        </p:txBody>
      </p:sp>
      <p:sp>
        <p:nvSpPr>
          <p:cNvPr id="521" name="Google Shape;521;p86"/>
          <p:cNvSpPr txBox="1">
            <a:spLocks noGrp="1"/>
          </p:cNvSpPr>
          <p:nvPr>
            <p:ph type="title"/>
          </p:nvPr>
        </p:nvSpPr>
        <p:spPr>
          <a:xfrm>
            <a:off x="431800" y="173692"/>
            <a:ext cx="6525300" cy="8574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SzPts val="2700"/>
              <a:buNone/>
            </a:pPr>
            <a:r>
              <a:rPr lang="en-US" sz="3000"/>
              <a:t>Text MJ16 to 22333</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body" idx="1"/>
          </p:nvPr>
        </p:nvSpPr>
        <p:spPr>
          <a:xfrm>
            <a:off x="475925" y="1354325"/>
            <a:ext cx="7957500" cy="3413100"/>
          </a:xfrm>
          <a:prstGeom prst="rect">
            <a:avLst/>
          </a:prstGeom>
          <a:noFill/>
          <a:ln>
            <a:noFill/>
          </a:ln>
        </p:spPr>
        <p:txBody>
          <a:bodyPr spcFirstLastPara="1" wrap="square" lIns="91425" tIns="91425" rIns="91425" bIns="91425" anchor="t" anchorCtr="0">
            <a:noAutofit/>
          </a:bodyPr>
          <a:lstStyle/>
          <a:p>
            <a:pPr marL="457200" lvl="0" indent="-330200" algn="l" rtl="0">
              <a:lnSpc>
                <a:spcPct val="110000"/>
              </a:lnSpc>
              <a:spcBef>
                <a:spcPts val="400"/>
              </a:spcBef>
              <a:spcAft>
                <a:spcPts val="0"/>
              </a:spcAft>
              <a:buSzPts val="1600"/>
              <a:buChar char="▪"/>
            </a:pPr>
            <a:r>
              <a:rPr lang="en-US" sz="1600"/>
              <a:t>Dr. David Dutwin, Chief Methodologist</a:t>
            </a:r>
            <a:endParaRPr sz="1600"/>
          </a:p>
          <a:p>
            <a:pPr marL="457200" lvl="0" indent="-330200" algn="l" rtl="0">
              <a:lnSpc>
                <a:spcPct val="110000"/>
              </a:lnSpc>
              <a:spcBef>
                <a:spcPts val="0"/>
              </a:spcBef>
              <a:spcAft>
                <a:spcPts val="0"/>
              </a:spcAft>
              <a:buSzPts val="1600"/>
              <a:buChar char="▪"/>
            </a:pPr>
            <a:r>
              <a:rPr lang="en-US" sz="1600"/>
              <a:t>Nationally representative sample of:</a:t>
            </a:r>
            <a:endParaRPr sz="1600"/>
          </a:p>
          <a:p>
            <a:pPr marL="914400" lvl="1" indent="-330200" algn="l" rtl="0">
              <a:lnSpc>
                <a:spcPct val="100000"/>
              </a:lnSpc>
              <a:spcBef>
                <a:spcPts val="0"/>
              </a:spcBef>
              <a:spcAft>
                <a:spcPts val="0"/>
              </a:spcAft>
              <a:buSzPts val="1600"/>
              <a:buChar char="–"/>
            </a:pPr>
            <a:r>
              <a:rPr lang="en-US" sz="1600"/>
              <a:t>Muslims (818)</a:t>
            </a:r>
            <a:endParaRPr sz="1600"/>
          </a:p>
          <a:p>
            <a:pPr marL="914400" lvl="1" indent="-330200" algn="l" rtl="0">
              <a:lnSpc>
                <a:spcPct val="100000"/>
              </a:lnSpc>
              <a:spcBef>
                <a:spcPts val="0"/>
              </a:spcBef>
              <a:spcAft>
                <a:spcPts val="0"/>
              </a:spcAft>
              <a:buSzPts val="1600"/>
              <a:buChar char="–"/>
            </a:pPr>
            <a:r>
              <a:rPr lang="en-US" sz="1600"/>
              <a:t>Jews (393)</a:t>
            </a:r>
            <a:endParaRPr sz="1600"/>
          </a:p>
          <a:p>
            <a:pPr marL="914400" lvl="1" indent="-330200" algn="l" rtl="0">
              <a:lnSpc>
                <a:spcPct val="100000"/>
              </a:lnSpc>
              <a:spcBef>
                <a:spcPts val="0"/>
              </a:spcBef>
              <a:spcAft>
                <a:spcPts val="0"/>
              </a:spcAft>
              <a:buSzPts val="1600"/>
              <a:buChar char="–"/>
            </a:pPr>
            <a:r>
              <a:rPr lang="en-US" sz="1600"/>
              <a:t>Protestants (281)</a:t>
            </a:r>
            <a:endParaRPr sz="1600"/>
          </a:p>
          <a:p>
            <a:pPr marL="914400" lvl="1" indent="-330200" algn="l" rtl="0">
              <a:lnSpc>
                <a:spcPct val="100000"/>
              </a:lnSpc>
              <a:spcBef>
                <a:spcPts val="0"/>
              </a:spcBef>
              <a:spcAft>
                <a:spcPts val="0"/>
              </a:spcAft>
              <a:buSzPts val="1600"/>
              <a:buChar char="–"/>
            </a:pPr>
            <a:r>
              <a:rPr lang="en-US" sz="1600"/>
              <a:t>White Evangelicals (184)</a:t>
            </a:r>
            <a:endParaRPr sz="1600"/>
          </a:p>
          <a:p>
            <a:pPr marL="914400" lvl="1" indent="-330200" algn="l" rtl="0">
              <a:lnSpc>
                <a:spcPct val="100000"/>
              </a:lnSpc>
              <a:spcBef>
                <a:spcPts val="0"/>
              </a:spcBef>
              <a:spcAft>
                <a:spcPts val="0"/>
              </a:spcAft>
              <a:buSzPts val="1600"/>
              <a:buChar char="–"/>
            </a:pPr>
            <a:r>
              <a:rPr lang="en-US" sz="1600"/>
              <a:t>Catholics (233)</a:t>
            </a:r>
            <a:endParaRPr sz="1600"/>
          </a:p>
          <a:p>
            <a:pPr marL="914400" lvl="1" indent="-330200" algn="l" rtl="0">
              <a:lnSpc>
                <a:spcPct val="100000"/>
              </a:lnSpc>
              <a:spcBef>
                <a:spcPts val="0"/>
              </a:spcBef>
              <a:spcAft>
                <a:spcPts val="0"/>
              </a:spcAft>
              <a:buSzPts val="1600"/>
              <a:buChar char="–"/>
            </a:pPr>
            <a:r>
              <a:rPr lang="en-US" sz="1600"/>
              <a:t>Non-Affiliated (353)</a:t>
            </a:r>
            <a:endParaRPr sz="1600"/>
          </a:p>
          <a:p>
            <a:pPr marL="914400" lvl="1" indent="-330200" algn="l" rtl="0">
              <a:lnSpc>
                <a:spcPct val="100000"/>
              </a:lnSpc>
              <a:spcBef>
                <a:spcPts val="0"/>
              </a:spcBef>
              <a:spcAft>
                <a:spcPts val="0"/>
              </a:spcAft>
              <a:buSzPts val="1600"/>
              <a:buChar char="–"/>
            </a:pPr>
            <a:r>
              <a:rPr lang="en-US" sz="1600"/>
              <a:t>N = 2,376</a:t>
            </a:r>
            <a:endParaRPr sz="1600"/>
          </a:p>
          <a:p>
            <a:pPr marL="457200" lvl="0" indent="-330200" algn="l" rtl="0">
              <a:lnSpc>
                <a:spcPct val="110000"/>
              </a:lnSpc>
              <a:spcBef>
                <a:spcPts val="0"/>
              </a:spcBef>
              <a:spcAft>
                <a:spcPts val="0"/>
              </a:spcAft>
              <a:buSzPts val="1600"/>
              <a:buChar char="▪"/>
            </a:pPr>
            <a:r>
              <a:rPr lang="en-US" sz="1600"/>
              <a:t>All given identical surveys</a:t>
            </a:r>
            <a:endParaRPr sz="1600"/>
          </a:p>
          <a:p>
            <a:pPr marL="457200" lvl="0" indent="-330200" algn="l" rtl="0">
              <a:lnSpc>
                <a:spcPct val="110000"/>
              </a:lnSpc>
              <a:spcBef>
                <a:spcPts val="0"/>
              </a:spcBef>
              <a:spcAft>
                <a:spcPts val="0"/>
              </a:spcAft>
              <a:buSzPts val="1600"/>
              <a:buChar char="▪"/>
            </a:pPr>
            <a:r>
              <a:rPr lang="en-US" sz="1600"/>
              <a:t>Survey fielded January 8–25, 2019</a:t>
            </a:r>
            <a:endParaRPr sz="1600"/>
          </a:p>
          <a:p>
            <a:pPr marL="457200" lvl="0" indent="-330200" algn="l" rtl="0">
              <a:lnSpc>
                <a:spcPct val="110000"/>
              </a:lnSpc>
              <a:spcBef>
                <a:spcPts val="0"/>
              </a:spcBef>
              <a:spcAft>
                <a:spcPts val="0"/>
              </a:spcAft>
              <a:buSzPts val="1600"/>
              <a:buChar char="▪"/>
            </a:pPr>
            <a:r>
              <a:rPr lang="en-US" sz="1600"/>
              <a:t>Detailed discussion of methodology available </a:t>
            </a:r>
            <a:r>
              <a:rPr lang="en-US" sz="1600" u="sng">
                <a:solidFill>
                  <a:schemeClr val="hlink"/>
                </a:solidFill>
                <a:hlinkClick r:id="rId3"/>
              </a:rPr>
              <a:t>www.ispu.org/poll</a:t>
            </a:r>
            <a:endParaRPr sz="1600"/>
          </a:p>
          <a:p>
            <a:pPr marL="0" lvl="0" indent="0" algn="l" rtl="0">
              <a:lnSpc>
                <a:spcPct val="110000"/>
              </a:lnSpc>
              <a:spcBef>
                <a:spcPts val="400"/>
              </a:spcBef>
              <a:spcAft>
                <a:spcPts val="0"/>
              </a:spcAft>
              <a:buSzPts val="2000"/>
              <a:buNone/>
            </a:pPr>
            <a:endParaRPr/>
          </a:p>
        </p:txBody>
      </p:sp>
      <p:sp>
        <p:nvSpPr>
          <p:cNvPr id="217" name="Google Shape;217;p40"/>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Methodology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p:nvPr/>
        </p:nvSpPr>
        <p:spPr>
          <a:xfrm>
            <a:off x="741238" y="1195856"/>
            <a:ext cx="6911550" cy="3947850"/>
          </a:xfrm>
          <a:prstGeom prst="rect">
            <a:avLst/>
          </a:prstGeom>
          <a:solidFill>
            <a:srgbClr val="F6F6F6"/>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pic>
        <p:nvPicPr>
          <p:cNvPr id="223" name="Google Shape;223;p41"/>
          <p:cNvPicPr preferRelativeResize="0"/>
          <p:nvPr/>
        </p:nvPicPr>
        <p:blipFill rotWithShape="1">
          <a:blip r:embed="rId3">
            <a:alphaModFix/>
          </a:blip>
          <a:srcRect/>
          <a:stretch/>
        </p:blipFill>
        <p:spPr>
          <a:xfrm>
            <a:off x="5755825" y="3169781"/>
            <a:ext cx="1797375" cy="1834700"/>
          </a:xfrm>
          <a:prstGeom prst="rect">
            <a:avLst/>
          </a:prstGeom>
          <a:noFill/>
          <a:ln>
            <a:noFill/>
          </a:ln>
        </p:spPr>
      </p:pic>
      <p:pic>
        <p:nvPicPr>
          <p:cNvPr id="224" name="Google Shape;224;p41"/>
          <p:cNvPicPr preferRelativeResize="0"/>
          <p:nvPr/>
        </p:nvPicPr>
        <p:blipFill rotWithShape="1">
          <a:blip r:embed="rId4">
            <a:alphaModFix/>
          </a:blip>
          <a:srcRect/>
          <a:stretch/>
        </p:blipFill>
        <p:spPr>
          <a:xfrm>
            <a:off x="3996554" y="3059828"/>
            <a:ext cx="1897275" cy="1865100"/>
          </a:xfrm>
          <a:prstGeom prst="rect">
            <a:avLst/>
          </a:prstGeom>
          <a:noFill/>
          <a:ln>
            <a:noFill/>
          </a:ln>
        </p:spPr>
      </p:pic>
      <p:pic>
        <p:nvPicPr>
          <p:cNvPr id="225" name="Google Shape;225;p41"/>
          <p:cNvPicPr preferRelativeResize="0"/>
          <p:nvPr/>
        </p:nvPicPr>
        <p:blipFill rotWithShape="1">
          <a:blip r:embed="rId5">
            <a:alphaModFix/>
          </a:blip>
          <a:srcRect/>
          <a:stretch/>
        </p:blipFill>
        <p:spPr>
          <a:xfrm>
            <a:off x="787200" y="3166015"/>
            <a:ext cx="1705369" cy="1842225"/>
          </a:xfrm>
          <a:prstGeom prst="rect">
            <a:avLst/>
          </a:prstGeom>
          <a:noFill/>
          <a:ln>
            <a:noFill/>
          </a:ln>
        </p:spPr>
      </p:pic>
      <p:pic>
        <p:nvPicPr>
          <p:cNvPr id="226" name="Google Shape;226;p41"/>
          <p:cNvPicPr preferRelativeResize="0"/>
          <p:nvPr/>
        </p:nvPicPr>
        <p:blipFill rotWithShape="1">
          <a:blip r:embed="rId6">
            <a:alphaModFix/>
          </a:blip>
          <a:srcRect/>
          <a:stretch/>
        </p:blipFill>
        <p:spPr>
          <a:xfrm>
            <a:off x="5893829" y="1339575"/>
            <a:ext cx="1705369" cy="1669088"/>
          </a:xfrm>
          <a:prstGeom prst="rect">
            <a:avLst/>
          </a:prstGeom>
          <a:noFill/>
          <a:ln>
            <a:noFill/>
          </a:ln>
        </p:spPr>
      </p:pic>
      <p:pic>
        <p:nvPicPr>
          <p:cNvPr id="227" name="Google Shape;227;p41"/>
          <p:cNvPicPr preferRelativeResize="0"/>
          <p:nvPr/>
        </p:nvPicPr>
        <p:blipFill rotWithShape="1">
          <a:blip r:embed="rId7">
            <a:alphaModFix/>
          </a:blip>
          <a:srcRect/>
          <a:stretch/>
        </p:blipFill>
        <p:spPr>
          <a:xfrm>
            <a:off x="741198" y="1241567"/>
            <a:ext cx="1797375" cy="1865102"/>
          </a:xfrm>
          <a:prstGeom prst="rect">
            <a:avLst/>
          </a:prstGeom>
          <a:noFill/>
          <a:ln>
            <a:noFill/>
          </a:ln>
        </p:spPr>
      </p:pic>
      <p:pic>
        <p:nvPicPr>
          <p:cNvPr id="228" name="Google Shape;228;p41"/>
          <p:cNvPicPr preferRelativeResize="0"/>
          <p:nvPr/>
        </p:nvPicPr>
        <p:blipFill rotWithShape="1">
          <a:blip r:embed="rId8">
            <a:alphaModFix/>
          </a:blip>
          <a:srcRect/>
          <a:stretch/>
        </p:blipFill>
        <p:spPr>
          <a:xfrm>
            <a:off x="4174438" y="1344820"/>
            <a:ext cx="1705369" cy="1694630"/>
          </a:xfrm>
          <a:prstGeom prst="rect">
            <a:avLst/>
          </a:prstGeom>
          <a:noFill/>
          <a:ln>
            <a:noFill/>
          </a:ln>
        </p:spPr>
      </p:pic>
      <p:pic>
        <p:nvPicPr>
          <p:cNvPr id="229" name="Google Shape;229;p41"/>
          <p:cNvPicPr preferRelativeResize="0"/>
          <p:nvPr/>
        </p:nvPicPr>
        <p:blipFill rotWithShape="1">
          <a:blip r:embed="rId9">
            <a:alphaModFix/>
          </a:blip>
          <a:srcRect/>
          <a:stretch/>
        </p:blipFill>
        <p:spPr>
          <a:xfrm>
            <a:off x="2538575" y="1265167"/>
            <a:ext cx="1635863" cy="1703597"/>
          </a:xfrm>
          <a:prstGeom prst="rect">
            <a:avLst/>
          </a:prstGeom>
          <a:noFill/>
          <a:ln>
            <a:noFill/>
          </a:ln>
        </p:spPr>
      </p:pic>
      <p:pic>
        <p:nvPicPr>
          <p:cNvPr id="230" name="Google Shape;230;p41"/>
          <p:cNvPicPr preferRelativeResize="0"/>
          <p:nvPr/>
        </p:nvPicPr>
        <p:blipFill rotWithShape="1">
          <a:blip r:embed="rId10">
            <a:alphaModFix/>
          </a:blip>
          <a:srcRect b="18857"/>
          <a:stretch/>
        </p:blipFill>
        <p:spPr>
          <a:xfrm>
            <a:off x="2321525" y="3161250"/>
            <a:ext cx="1852925" cy="1238196"/>
          </a:xfrm>
          <a:prstGeom prst="rect">
            <a:avLst/>
          </a:prstGeom>
          <a:noFill/>
          <a:ln>
            <a:noFill/>
          </a:ln>
        </p:spPr>
      </p:pic>
      <p:pic>
        <p:nvPicPr>
          <p:cNvPr id="231" name="Google Shape;231;p41"/>
          <p:cNvPicPr preferRelativeResize="0"/>
          <p:nvPr/>
        </p:nvPicPr>
        <p:blipFill>
          <a:blip r:embed="rId11">
            <a:alphaModFix/>
          </a:blip>
          <a:stretch>
            <a:fillRect/>
          </a:stretch>
        </p:blipFill>
        <p:spPr>
          <a:xfrm>
            <a:off x="2531100" y="4494225"/>
            <a:ext cx="1378225" cy="430700"/>
          </a:xfrm>
          <a:prstGeom prst="rect">
            <a:avLst/>
          </a:prstGeom>
          <a:noFill/>
          <a:ln>
            <a:noFill/>
          </a:ln>
        </p:spPr>
      </p:pic>
      <p:sp>
        <p:nvSpPr>
          <p:cNvPr id="232" name="Google Shape;232;p41"/>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Advisors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36"/>
        <p:cNvGrpSpPr/>
        <p:nvPr/>
      </p:nvGrpSpPr>
      <p:grpSpPr>
        <a:xfrm>
          <a:off x="0" y="0"/>
          <a:ext cx="0" cy="0"/>
          <a:chOff x="0" y="0"/>
          <a:chExt cx="0" cy="0"/>
        </a:xfrm>
      </p:grpSpPr>
      <p:sp>
        <p:nvSpPr>
          <p:cNvPr id="237" name="Google Shape;237;p42"/>
          <p:cNvSpPr txBox="1">
            <a:spLocks noGrp="1"/>
          </p:cNvSpPr>
          <p:nvPr>
            <p:ph type="body" idx="1"/>
          </p:nvPr>
        </p:nvSpPr>
        <p:spPr>
          <a:xfrm>
            <a:off x="475933" y="1436087"/>
            <a:ext cx="7957500" cy="3331200"/>
          </a:xfrm>
          <a:prstGeom prst="rect">
            <a:avLst/>
          </a:prstGeom>
          <a:noFill/>
          <a:ln>
            <a:noFill/>
          </a:ln>
        </p:spPr>
        <p:txBody>
          <a:bodyPr spcFirstLastPara="1" wrap="square" lIns="91425" tIns="91425" rIns="91425" bIns="91425" anchor="t" anchorCtr="0">
            <a:noAutofit/>
          </a:bodyPr>
          <a:lstStyle/>
          <a:p>
            <a:pPr marL="457200" lvl="0" indent="-355600" algn="l" rtl="0">
              <a:lnSpc>
                <a:spcPct val="110000"/>
              </a:lnSpc>
              <a:spcBef>
                <a:spcPts val="400"/>
              </a:spcBef>
              <a:spcAft>
                <a:spcPts val="0"/>
              </a:spcAft>
              <a:buSzPts val="2000"/>
              <a:buChar char="▪"/>
            </a:pPr>
            <a:r>
              <a:rPr lang="en-US"/>
              <a:t>Khaled Beydoun</a:t>
            </a:r>
            <a:endParaRPr/>
          </a:p>
          <a:p>
            <a:pPr marL="457200" lvl="0" indent="-355600" algn="l" rtl="0">
              <a:lnSpc>
                <a:spcPct val="110000"/>
              </a:lnSpc>
              <a:spcBef>
                <a:spcPts val="0"/>
              </a:spcBef>
              <a:spcAft>
                <a:spcPts val="0"/>
              </a:spcAft>
              <a:buSzPts val="2000"/>
              <a:buChar char="▪"/>
            </a:pPr>
            <a:r>
              <a:rPr lang="en-US"/>
              <a:t>Karam Dana</a:t>
            </a:r>
            <a:endParaRPr/>
          </a:p>
          <a:p>
            <a:pPr marL="457200" lvl="0" indent="-355600" algn="l" rtl="0">
              <a:lnSpc>
                <a:spcPct val="110000"/>
              </a:lnSpc>
              <a:spcBef>
                <a:spcPts val="0"/>
              </a:spcBef>
              <a:spcAft>
                <a:spcPts val="0"/>
              </a:spcAft>
              <a:buSzPts val="2000"/>
              <a:buChar char="▪"/>
            </a:pPr>
            <a:r>
              <a:rPr lang="en-US"/>
              <a:t>David Dutwin</a:t>
            </a:r>
            <a:endParaRPr/>
          </a:p>
          <a:p>
            <a:pPr marL="457200" lvl="0" indent="-355600" algn="l" rtl="0">
              <a:lnSpc>
                <a:spcPct val="110000"/>
              </a:lnSpc>
              <a:spcBef>
                <a:spcPts val="0"/>
              </a:spcBef>
              <a:spcAft>
                <a:spcPts val="0"/>
              </a:spcAft>
              <a:buSzPts val="2000"/>
              <a:buChar char="▪"/>
            </a:pPr>
            <a:r>
              <a:rPr lang="en-US"/>
              <a:t>John Esposito</a:t>
            </a:r>
            <a:endParaRPr/>
          </a:p>
          <a:p>
            <a:pPr marL="457200" lvl="0" indent="-355600" algn="l" rtl="0">
              <a:lnSpc>
                <a:spcPct val="110000"/>
              </a:lnSpc>
              <a:spcBef>
                <a:spcPts val="0"/>
              </a:spcBef>
              <a:spcAft>
                <a:spcPts val="0"/>
              </a:spcAft>
              <a:buSzPts val="2000"/>
              <a:buChar char="▪"/>
            </a:pPr>
            <a:r>
              <a:rPr lang="en-US"/>
              <a:t>Rachel M. Gillum</a:t>
            </a:r>
            <a:endParaRPr/>
          </a:p>
          <a:p>
            <a:pPr marL="457200" lvl="0" indent="-355600" algn="l" rtl="0">
              <a:lnSpc>
                <a:spcPct val="110000"/>
              </a:lnSpc>
              <a:spcBef>
                <a:spcPts val="0"/>
              </a:spcBef>
              <a:spcAft>
                <a:spcPts val="0"/>
              </a:spcAft>
              <a:buSzPts val="2000"/>
              <a:buChar char="▪"/>
            </a:pPr>
            <a:r>
              <a:rPr lang="en-US"/>
              <a:t>Amaney Jamal</a:t>
            </a:r>
            <a:endParaRPr/>
          </a:p>
          <a:p>
            <a:pPr marL="457200" lvl="0" indent="-355600" algn="l" rtl="0">
              <a:lnSpc>
                <a:spcPct val="110000"/>
              </a:lnSpc>
              <a:spcBef>
                <a:spcPts val="0"/>
              </a:spcBef>
              <a:spcAft>
                <a:spcPts val="0"/>
              </a:spcAft>
              <a:buSzPts val="2000"/>
              <a:buChar char="▪"/>
            </a:pPr>
            <a:r>
              <a:rPr lang="en-US"/>
              <a:t>Nazita Lajevardi</a:t>
            </a:r>
            <a:endParaRPr/>
          </a:p>
          <a:p>
            <a:pPr marL="457200" lvl="0" indent="-355600" algn="l" rtl="0">
              <a:lnSpc>
                <a:spcPct val="110000"/>
              </a:lnSpc>
              <a:spcBef>
                <a:spcPts val="0"/>
              </a:spcBef>
              <a:spcAft>
                <a:spcPts val="0"/>
              </a:spcAft>
              <a:buSzPts val="2000"/>
              <a:buChar char="▪"/>
            </a:pPr>
            <a:r>
              <a:rPr lang="en-US"/>
              <a:t>Kameelah Mu’min Rashad</a:t>
            </a:r>
            <a:endParaRPr/>
          </a:p>
        </p:txBody>
      </p:sp>
      <p:sp>
        <p:nvSpPr>
          <p:cNvPr id="238" name="Google Shape;238;p42"/>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Advisors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4"/>
          <p:cNvSpPr txBox="1">
            <a:spLocks noGrp="1"/>
          </p:cNvSpPr>
          <p:nvPr>
            <p:ph type="body" idx="1"/>
          </p:nvPr>
        </p:nvSpPr>
        <p:spPr>
          <a:xfrm>
            <a:off x="457208" y="906144"/>
            <a:ext cx="7957500" cy="33312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rgbClr val="222222"/>
              </a:buClr>
              <a:buSzPts val="1800"/>
              <a:buNone/>
            </a:pPr>
            <a:endParaRPr sz="1800" b="1">
              <a:solidFill>
                <a:srgbClr val="002D55"/>
              </a:solidFill>
            </a:endParaRPr>
          </a:p>
          <a:p>
            <a:pPr marL="114300" lvl="0" indent="0" algn="l" rtl="0">
              <a:lnSpc>
                <a:spcPct val="115000"/>
              </a:lnSpc>
              <a:spcBef>
                <a:spcPts val="0"/>
              </a:spcBef>
              <a:spcAft>
                <a:spcPts val="0"/>
              </a:spcAft>
              <a:buClr>
                <a:srgbClr val="222222"/>
              </a:buClr>
              <a:buSzPts val="1800"/>
              <a:buNone/>
            </a:pPr>
            <a:r>
              <a:rPr lang="en-US" sz="1800" b="1">
                <a:solidFill>
                  <a:srgbClr val="002D55"/>
                </a:solidFill>
              </a:rPr>
              <a:t>Civic Engagement</a:t>
            </a:r>
            <a:endParaRPr>
              <a:solidFill>
                <a:srgbClr val="002D55"/>
              </a:solidFill>
            </a:endParaRPr>
          </a:p>
          <a:p>
            <a:pPr marL="457200" lvl="0" indent="-342900" algn="l" rtl="0">
              <a:lnSpc>
                <a:spcPct val="115000"/>
              </a:lnSpc>
              <a:spcBef>
                <a:spcPts val="0"/>
              </a:spcBef>
              <a:spcAft>
                <a:spcPts val="0"/>
              </a:spcAft>
              <a:buClr>
                <a:srgbClr val="002D55"/>
              </a:buClr>
              <a:buSzPts val="1800"/>
              <a:buFont typeface="Georgia"/>
              <a:buChar char="▪"/>
            </a:pPr>
            <a:r>
              <a:rPr lang="en-US" sz="1800">
                <a:solidFill>
                  <a:srgbClr val="002D55"/>
                </a:solidFill>
              </a:rPr>
              <a:t>Muslims are the least likely faith or non-faith group we measured to approve of President Trump </a:t>
            </a:r>
            <a:endParaRPr>
              <a:solidFill>
                <a:srgbClr val="002D55"/>
              </a:solidFill>
            </a:endParaRPr>
          </a:p>
          <a:p>
            <a:pPr marL="457200" lvl="0" indent="-342900" algn="l" rtl="0">
              <a:lnSpc>
                <a:spcPct val="115000"/>
              </a:lnSpc>
              <a:spcBef>
                <a:spcPts val="0"/>
              </a:spcBef>
              <a:spcAft>
                <a:spcPts val="0"/>
              </a:spcAft>
              <a:buClr>
                <a:srgbClr val="002D55"/>
              </a:buClr>
              <a:buSzPts val="1800"/>
              <a:buFont typeface="Georgia"/>
              <a:buChar char="▪"/>
            </a:pPr>
            <a:r>
              <a:rPr lang="en-US" sz="1800">
                <a:solidFill>
                  <a:srgbClr val="002D55"/>
                </a:solidFill>
              </a:rPr>
              <a:t>Support for Muslim Ban does little to help candidates with most voters</a:t>
            </a:r>
            <a:endParaRPr sz="1800">
              <a:solidFill>
                <a:srgbClr val="002D55"/>
              </a:solidFill>
            </a:endParaRPr>
          </a:p>
          <a:p>
            <a:pPr marL="457200" lvl="0" indent="-342900" algn="l" rtl="0">
              <a:lnSpc>
                <a:spcPct val="115000"/>
              </a:lnSpc>
              <a:spcBef>
                <a:spcPts val="0"/>
              </a:spcBef>
              <a:spcAft>
                <a:spcPts val="0"/>
              </a:spcAft>
              <a:buClr>
                <a:srgbClr val="002D55"/>
              </a:buClr>
              <a:buSzPts val="1800"/>
              <a:buFont typeface="Georgia"/>
              <a:buChar char="▪"/>
            </a:pPr>
            <a:r>
              <a:rPr lang="en-US" sz="1800">
                <a:solidFill>
                  <a:srgbClr val="002D55"/>
                </a:solidFill>
              </a:rPr>
              <a:t>Though growing, Muslim voter registration and engagement still lags behind other groups</a:t>
            </a:r>
            <a:endParaRPr sz="1800">
              <a:solidFill>
                <a:srgbClr val="002D55"/>
              </a:solidFill>
            </a:endParaRPr>
          </a:p>
          <a:p>
            <a:pPr marL="457200" lvl="0" indent="-342900" algn="l" rtl="0">
              <a:lnSpc>
                <a:spcPct val="115000"/>
              </a:lnSpc>
              <a:spcBef>
                <a:spcPts val="0"/>
              </a:spcBef>
              <a:spcAft>
                <a:spcPts val="0"/>
              </a:spcAft>
              <a:buClr>
                <a:srgbClr val="002D55"/>
              </a:buClr>
              <a:buSzPts val="1800"/>
              <a:buFont typeface="Georgia"/>
              <a:buChar char="▪"/>
            </a:pPr>
            <a:r>
              <a:rPr lang="en-US" sz="1800">
                <a:solidFill>
                  <a:srgbClr val="002D55"/>
                </a:solidFill>
              </a:rPr>
              <a:t>Income, age, mosque attendance, and local political engagement predict voter participation among Muslims</a:t>
            </a:r>
            <a:endParaRPr sz="1800">
              <a:solidFill>
                <a:srgbClr val="002D55"/>
              </a:solidFill>
            </a:endParaRPr>
          </a:p>
          <a:p>
            <a:pPr marL="457200" lvl="0" indent="0" algn="l" rtl="0">
              <a:lnSpc>
                <a:spcPct val="115000"/>
              </a:lnSpc>
              <a:spcBef>
                <a:spcPts val="1000"/>
              </a:spcBef>
              <a:spcAft>
                <a:spcPts val="0"/>
              </a:spcAft>
              <a:buSzPts val="2000"/>
              <a:buNone/>
            </a:pPr>
            <a:endParaRPr>
              <a:solidFill>
                <a:srgbClr val="002D55"/>
              </a:solidFill>
            </a:endParaRPr>
          </a:p>
        </p:txBody>
      </p:sp>
      <p:sp>
        <p:nvSpPr>
          <p:cNvPr id="250" name="Google Shape;250;p44"/>
          <p:cNvSpPr txBox="1">
            <a:spLocks noGrp="1"/>
          </p:cNvSpPr>
          <p:nvPr>
            <p:ph type="title"/>
          </p:nvPr>
        </p:nvSpPr>
        <p:spPr>
          <a:xfrm>
            <a:off x="457200" y="173692"/>
            <a:ext cx="7294800" cy="85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Key Findings</a:t>
            </a:r>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931</Words>
  <Application>Microsoft Macintosh PowerPoint</Application>
  <PresentationFormat>On-screen Show (16:9)</PresentationFormat>
  <Paragraphs>143</Paragraphs>
  <Slides>58</Slides>
  <Notes>54</Notes>
  <HiddenSlides>17</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58</vt:i4>
      </vt:variant>
    </vt:vector>
  </HeadingPairs>
  <TitlesOfParts>
    <vt:vector size="68" baseType="lpstr">
      <vt:lpstr>Helvetica Neue</vt:lpstr>
      <vt:lpstr>Georgia</vt:lpstr>
      <vt:lpstr>Calibri</vt:lpstr>
      <vt:lpstr>Arial</vt:lpstr>
      <vt:lpstr>Noto Sans Symbols</vt:lpstr>
      <vt:lpstr>Verdana</vt:lpstr>
      <vt:lpstr>1_Office Theme</vt:lpstr>
      <vt:lpstr>7_Office Theme</vt:lpstr>
      <vt:lpstr>Office Theme</vt:lpstr>
      <vt:lpstr>Office Theme</vt:lpstr>
      <vt:lpstr>American Muslim Poll 2019: Predicting &amp; Preventing Islamophobia </vt:lpstr>
      <vt:lpstr>Welcome! </vt:lpstr>
      <vt:lpstr>Join the conversation using #ISPUPoll  Poll resources: ispu.org/poll | Twitter: @TheISPU / Instagram: @The_ISPU | Facebook: /TheISPU </vt:lpstr>
      <vt:lpstr>Overview</vt:lpstr>
      <vt:lpstr>Why This Poll?</vt:lpstr>
      <vt:lpstr>Methodology</vt:lpstr>
      <vt:lpstr>Advisors</vt:lpstr>
      <vt:lpstr>Advisors</vt:lpstr>
      <vt:lpstr>Key Findings</vt:lpstr>
      <vt:lpstr>Key Findings</vt:lpstr>
      <vt:lpstr>Other Topics Covered by  2019 Poll</vt:lpstr>
      <vt:lpstr>Civic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Islamophobia Index</vt:lpstr>
      <vt:lpstr>PowerPoint Presentation</vt:lpstr>
      <vt:lpstr>Constructing the Islamophobia Index</vt:lpstr>
      <vt:lpstr>Constructing the Islamophobia Index</vt:lpstr>
      <vt:lpstr>The Anatomy of the Islamophobia Index</vt:lpstr>
      <vt:lpstr>Why These Questions?</vt:lpstr>
      <vt:lpstr>Islamophobia Inches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predicts lower Islamophobia?</vt:lpstr>
      <vt:lpstr>What Predicts Lower Islamophobia?</vt:lpstr>
      <vt:lpstr>PowerPoint Presentation</vt:lpstr>
      <vt:lpstr>PowerPoint Presentation</vt:lpstr>
      <vt:lpstr>PowerPoint Presentation</vt:lpstr>
      <vt:lpstr>Age, Sex, Education, and Religiosity Make No Difference</vt:lpstr>
      <vt:lpstr>Faith &amp; Community</vt:lpstr>
      <vt:lpstr>PowerPoint Presentation</vt:lpstr>
      <vt:lpstr>PowerPoint Presentation</vt:lpstr>
      <vt:lpstr>PowerPoint Presentation</vt:lpstr>
      <vt:lpstr>PowerPoint Presentation</vt:lpstr>
      <vt:lpstr>Recommendations </vt:lpstr>
      <vt:lpstr>Recommendations for Increasing Civic Engagement </vt:lpstr>
      <vt:lpstr>Recommendations for Combating Islamophobia</vt:lpstr>
      <vt:lpstr>Final Thoughts</vt:lpstr>
      <vt:lpstr>Text MJ16 to 22333</vt:lpstr>
      <vt:lpstr>Text MJ16 to 22333</vt:lpstr>
      <vt:lpstr>Text MJ16 to 22333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Muslim Poll 2019: Predicting &amp; Preventing Islamophobia </dc:title>
  <cp:lastModifiedBy>Dalia Mogahed</cp:lastModifiedBy>
  <cp:revision>18</cp:revision>
  <dcterms:modified xsi:type="dcterms:W3CDTF">2019-06-19T17:16:27Z</dcterms:modified>
</cp:coreProperties>
</file>